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9" r:id="rId1"/>
  </p:sldMasterIdLst>
  <p:notesMasterIdLst>
    <p:notesMasterId r:id="rId18"/>
  </p:notesMasterIdLst>
  <p:handoutMasterIdLst>
    <p:handoutMasterId r:id="rId19"/>
  </p:handoutMasterIdLst>
  <p:sldIdLst>
    <p:sldId id="2093" r:id="rId2"/>
    <p:sldId id="2104" r:id="rId3"/>
    <p:sldId id="2094" r:id="rId4"/>
    <p:sldId id="258" r:id="rId5"/>
    <p:sldId id="2095" r:id="rId6"/>
    <p:sldId id="2096" r:id="rId7"/>
    <p:sldId id="2105" r:id="rId8"/>
    <p:sldId id="2097" r:id="rId9"/>
    <p:sldId id="2106" r:id="rId10"/>
    <p:sldId id="2098" r:id="rId11"/>
    <p:sldId id="2099" r:id="rId12"/>
    <p:sldId id="2102" r:id="rId13"/>
    <p:sldId id="2100" r:id="rId14"/>
    <p:sldId id="2101" r:id="rId15"/>
    <p:sldId id="2103" r:id="rId16"/>
    <p:sldId id="285"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6" autoAdjust="0"/>
    <p:restoredTop sz="60980" autoAdjust="0"/>
  </p:normalViewPr>
  <p:slideViewPr>
    <p:cSldViewPr snapToGrid="0">
      <p:cViewPr varScale="1">
        <p:scale>
          <a:sx n="58" d="100"/>
          <a:sy n="58" d="100"/>
        </p:scale>
        <p:origin x="1956" y="48"/>
      </p:cViewPr>
      <p:guideLst/>
    </p:cSldViewPr>
  </p:slideViewPr>
  <p:outlineViewPr>
    <p:cViewPr>
      <p:scale>
        <a:sx n="33" d="100"/>
        <a:sy n="33" d="100"/>
      </p:scale>
      <p:origin x="0" y="-1136"/>
    </p:cViewPr>
  </p:outlineViewPr>
  <p:notesTextViewPr>
    <p:cViewPr>
      <p:scale>
        <a:sx n="1" d="1"/>
        <a:sy n="1" d="1"/>
      </p:scale>
      <p:origin x="0" y="0"/>
    </p:cViewPr>
  </p:notesTextViewPr>
  <p:notesViewPr>
    <p:cSldViewPr snapToGrid="0">
      <p:cViewPr varScale="1">
        <p:scale>
          <a:sx n="72" d="100"/>
          <a:sy n="72" d="100"/>
        </p:scale>
        <p:origin x="3384" y="7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09E7089D-04C6-E95C-216C-B76E4C10B6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9DE5A1DB-B855-8B18-8034-44ABA73097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0443ADD-AC8C-4A5D-AB83-0644779F9C65}" type="datetimeFigureOut">
              <a:rPr lang="zh-CN" altLang="en-US" smtClean="0"/>
              <a:t>2023/10/11</a:t>
            </a:fld>
            <a:endParaRPr lang="zh-CN" altLang="en-US"/>
          </a:p>
        </p:txBody>
      </p:sp>
      <p:sp>
        <p:nvSpPr>
          <p:cNvPr id="4" name="页脚占位符 3">
            <a:extLst>
              <a:ext uri="{FF2B5EF4-FFF2-40B4-BE49-F238E27FC236}">
                <a16:creationId xmlns:a16="http://schemas.microsoft.com/office/drawing/2014/main" id="{9CC89EEA-C29F-6CC4-34F0-382C9A9CEEA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D29288C8-0B9D-5288-25BA-A33F966EA0F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CC2EB6C-5308-47EA-88F6-FBAE8E60595D}" type="slidenum">
              <a:rPr lang="zh-CN" altLang="en-US" smtClean="0"/>
              <a:t>‹#›</a:t>
            </a:fld>
            <a:endParaRPr lang="zh-CN" altLang="en-US"/>
          </a:p>
        </p:txBody>
      </p:sp>
    </p:spTree>
    <p:extLst>
      <p:ext uri="{BB962C8B-B14F-4D97-AF65-F5344CB8AC3E}">
        <p14:creationId xmlns:p14="http://schemas.microsoft.com/office/powerpoint/2010/main" val="1227065832"/>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04T01:40:52.85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04T01:40:55.95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04T01:40:58.731"/>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04T01:41:00.62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1,'0'0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04T01:41:02.429"/>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3-10-04T01:41:04.036"/>
    </inkml:context>
    <inkml:brush xml:id="br0">
      <inkml:brushProperty name="width" value="0.3" units="cm"/>
      <inkml:brushProperty name="height" value="0.6" units="cm"/>
      <inkml:brushProperty name="color" value="#FFFC00"/>
      <inkml:brushProperty name="tip" value="rectangle"/>
      <inkml:brushProperty name="rasterOp" value="maskPen"/>
      <inkml:brushProperty name="ignorePressure" value="1"/>
    </inkml:brush>
  </inkml:definitions>
  <inkml:trace contextRef="#ctx0" brushRef="#br0">0 0,'0'0</inkml:trace>
</inkml:ink>
</file>

<file path=ppt/media/image1.jpg>
</file>

<file path=ppt/media/image10.svg>
</file>

<file path=ppt/media/image11.png>
</file>

<file path=ppt/media/image12.png>
</file>

<file path=ppt/media/image13.svg>
</file>

<file path=ppt/media/image14.png>
</file>

<file path=ppt/media/image15.png>
</file>

<file path=ppt/media/image2.jpeg>
</file>

<file path=ppt/media/image3.jpg>
</file>

<file path=ppt/media/image4.jpeg>
</file>

<file path=ppt/media/image5.png>
</file>

<file path=ppt/media/image6.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11B725-0010-4CFC-BF4D-6C6A98CA1BCD}" type="datetimeFigureOut">
              <a:rPr lang="zh-CN" altLang="en-US" smtClean="0"/>
              <a:t>2023/10/11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B5425E-9B39-4EC2-A6D2-74D86CE02A73}" type="slidenum">
              <a:rPr lang="zh-CN" altLang="en-US" smtClean="0"/>
              <a:t>‹#›</a:t>
            </a:fld>
            <a:endParaRPr lang="zh-CN" altLang="en-US"/>
          </a:p>
        </p:txBody>
      </p:sp>
    </p:spTree>
    <p:extLst>
      <p:ext uri="{BB962C8B-B14F-4D97-AF65-F5344CB8AC3E}">
        <p14:creationId xmlns:p14="http://schemas.microsoft.com/office/powerpoint/2010/main" val="14468308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b="0" i="0" dirty="0">
                <a:effectLst/>
                <a:latin typeface="-apple-system"/>
              </a:rPr>
              <a:t>当计算机工作的时候，电路通电工作，于是每个输出端就有了电压。电压的高低通过模数转换即转换成了二进制：高电平是由</a:t>
            </a:r>
            <a:r>
              <a:rPr lang="en-US" altLang="zh-CN" b="0" i="0" dirty="0">
                <a:effectLst/>
                <a:latin typeface="-apple-system"/>
              </a:rPr>
              <a:t>1</a:t>
            </a:r>
            <a:r>
              <a:rPr lang="zh-CN" altLang="en-US" b="0" i="0" dirty="0">
                <a:effectLst/>
                <a:latin typeface="-apple-system"/>
              </a:rPr>
              <a:t>表示，低电平由</a:t>
            </a:r>
            <a:r>
              <a:rPr lang="en-US" altLang="zh-CN" b="0" i="0" dirty="0">
                <a:effectLst/>
                <a:latin typeface="-apple-system"/>
              </a:rPr>
              <a:t>0</a:t>
            </a:r>
            <a:r>
              <a:rPr lang="zh-CN" altLang="en-US" b="0" i="0" dirty="0">
                <a:effectLst/>
                <a:latin typeface="-apple-system"/>
              </a:rPr>
              <a:t>表示。也就是说将模拟电路转换成为数字电路。这里的高电平与低电平可以人为确定，一般地，</a:t>
            </a:r>
            <a:r>
              <a:rPr lang="en-US" altLang="zh-CN" b="0" i="0" dirty="0">
                <a:effectLst/>
                <a:latin typeface="-apple-system"/>
              </a:rPr>
              <a:t>2.5</a:t>
            </a:r>
            <a:r>
              <a:rPr lang="zh-CN" altLang="en-US" b="0" i="0" dirty="0">
                <a:effectLst/>
                <a:latin typeface="-apple-system"/>
              </a:rPr>
              <a:t>伏以下即为低电平，</a:t>
            </a:r>
            <a:r>
              <a:rPr lang="en-US" altLang="zh-CN" b="0" i="0" dirty="0">
                <a:effectLst/>
                <a:latin typeface="-apple-system"/>
              </a:rPr>
              <a:t>3.2</a:t>
            </a:r>
            <a:r>
              <a:rPr lang="zh-CN" altLang="en-US" b="0" i="0" dirty="0">
                <a:effectLst/>
                <a:latin typeface="-apple-system"/>
              </a:rPr>
              <a:t>伏以上为高电平。二进制数码只有两个</a:t>
            </a:r>
            <a:r>
              <a:rPr lang="en-US" altLang="zh-CN" b="0" i="0" dirty="0">
                <a:effectLst/>
                <a:latin typeface="-apple-system"/>
              </a:rPr>
              <a:t>(“0”</a:t>
            </a:r>
            <a:r>
              <a:rPr lang="zh-CN" altLang="en-US" b="0" i="0" dirty="0">
                <a:effectLst/>
                <a:latin typeface="-apple-system"/>
              </a:rPr>
              <a:t>和“</a:t>
            </a:r>
            <a:r>
              <a:rPr lang="en-US" altLang="zh-CN" b="0" i="0" dirty="0">
                <a:effectLst/>
                <a:latin typeface="-apple-system"/>
              </a:rPr>
              <a:t>1”)</a:t>
            </a:r>
            <a:r>
              <a:rPr lang="zh-CN" altLang="en-US" b="0" i="0" dirty="0">
                <a:effectLst/>
                <a:latin typeface="-apple-system"/>
              </a:rPr>
              <a:t>。电路只要能识别低、高就可以表示“</a:t>
            </a:r>
            <a:r>
              <a:rPr lang="en-US" altLang="zh-CN" b="0" i="0" dirty="0">
                <a:effectLst/>
                <a:latin typeface="-apple-system"/>
              </a:rPr>
              <a:t>0”</a:t>
            </a:r>
            <a:r>
              <a:rPr lang="zh-CN" altLang="en-US" b="0" i="0" dirty="0">
                <a:effectLst/>
                <a:latin typeface="-apple-system"/>
              </a:rPr>
              <a:t>和“</a:t>
            </a:r>
            <a:r>
              <a:rPr lang="en-US" altLang="zh-CN" b="0" i="0" dirty="0">
                <a:effectLst/>
                <a:latin typeface="-apple-system"/>
              </a:rPr>
              <a:t>1”</a:t>
            </a:r>
            <a:r>
              <a:rPr lang="zh-CN" altLang="en-US" b="0" i="0" dirty="0">
                <a:effectLst/>
                <a:latin typeface="-apple-system"/>
              </a:rPr>
              <a:t>。</a:t>
            </a:r>
            <a:endParaRPr lang="en-US" altLang="zh-CN" b="0" i="0" dirty="0">
              <a:effectLst/>
              <a:latin typeface="-apple-system"/>
            </a:endParaRPr>
          </a:p>
          <a:p>
            <a:pPr algn="l"/>
            <a:endParaRPr lang="en-US" altLang="zh-CN" b="0" i="0" dirty="0">
              <a:effectLst/>
              <a:latin typeface="-apple-system"/>
            </a:endParaRPr>
          </a:p>
          <a:p>
            <a:pPr algn="l"/>
            <a:r>
              <a:rPr lang="en-US" altLang="zh-CN" b="0" i="0" dirty="0">
                <a:effectLst/>
                <a:latin typeface="-apple-system"/>
              </a:rPr>
              <a:t>1</a:t>
            </a:r>
            <a:r>
              <a:rPr lang="zh-CN" altLang="en-US" b="0" i="0" dirty="0">
                <a:effectLst/>
                <a:latin typeface="-apple-system"/>
              </a:rPr>
              <a:t>）基本道理：二进制在物理上最易实现存储，通过磁极的取向、表面的凹凸、光照的有无等来记录。</a:t>
            </a:r>
          </a:p>
          <a:p>
            <a:pPr algn="l"/>
            <a:r>
              <a:rPr lang="zh-CN" altLang="en-US" b="0" i="0" dirty="0">
                <a:effectLst/>
                <a:latin typeface="-apple-system"/>
              </a:rPr>
              <a:t>（</a:t>
            </a:r>
            <a:r>
              <a:rPr lang="en-US" altLang="zh-CN" b="0" i="0" dirty="0">
                <a:effectLst/>
                <a:latin typeface="-apple-system"/>
              </a:rPr>
              <a:t>2</a:t>
            </a:r>
            <a:r>
              <a:rPr lang="zh-CN" altLang="en-US" b="0" i="0" dirty="0">
                <a:effectLst/>
                <a:latin typeface="-apple-system"/>
              </a:rPr>
              <a:t>）具体道理：对于只写一次的光盘，将激光束聚住成</a:t>
            </a:r>
            <a:r>
              <a:rPr lang="en-US" altLang="zh-CN" b="0" i="0" dirty="0">
                <a:effectLst/>
                <a:latin typeface="-apple-system"/>
              </a:rPr>
              <a:t>1--2um</a:t>
            </a:r>
            <a:r>
              <a:rPr lang="zh-CN" altLang="en-US" b="0" i="0" dirty="0">
                <a:effectLst/>
                <a:latin typeface="-apple-system"/>
              </a:rPr>
              <a:t>的小光束，依靠热的作用融化盘片表面上的碲合金薄膜，在薄膜上形成小洞（凹坑），记录下“</a:t>
            </a:r>
            <a:r>
              <a:rPr lang="en-US" altLang="zh-CN" b="0" i="0" dirty="0">
                <a:effectLst/>
                <a:latin typeface="-apple-system"/>
              </a:rPr>
              <a:t>1”</a:t>
            </a:r>
            <a:r>
              <a:rPr lang="zh-CN" altLang="en-US" b="0" i="0" dirty="0">
                <a:effectLst/>
                <a:latin typeface="-apple-system"/>
              </a:rPr>
              <a:t>，原来的位置表示记录“</a:t>
            </a:r>
            <a:r>
              <a:rPr lang="en-US" altLang="zh-CN" b="0" i="0" dirty="0">
                <a:effectLst/>
                <a:latin typeface="-apple-system"/>
              </a:rPr>
              <a:t>0”</a:t>
            </a:r>
            <a:r>
              <a:rPr lang="zh-CN" altLang="en-US" b="0" i="0" dirty="0">
                <a:effectLst/>
                <a:latin typeface="-apple-system"/>
              </a:rPr>
              <a:t>。</a:t>
            </a:r>
            <a:endParaRPr lang="en-US" altLang="zh-CN" b="0" i="0" dirty="0">
              <a:effectLst/>
              <a:latin typeface="-apple-system"/>
            </a:endParaRPr>
          </a:p>
          <a:p>
            <a:pPr algn="l"/>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effectLst/>
                <a:latin typeface="-apple-system"/>
              </a:rPr>
              <a:t>简化运算规则：两个二进制数和、积运算组合各有三种，运算规则简单，有利于简化计算机内部结构，提高运算速度。电子计算机能以极高速度进行信息处理和加工，包括数据处理和加工，而且有极大的信息存储能力。数据在计算机中以器件的物理状态表示，采用二进制数字系统，计算机处理所有的字符或符号也要用二进制编码来表示。用二进制的优点是容易表示， 运算规则简单，节省设备。人们知道，具有两种稳定状态的元件（如晶体管的导通和截止，继电器的接通和断开，电脉冲电平的高低等）容易找到，而要找到具有</a:t>
            </a:r>
            <a:r>
              <a:rPr lang="en-US" altLang="zh-CN" b="0" i="0" dirty="0">
                <a:effectLst/>
                <a:latin typeface="-apple-system"/>
              </a:rPr>
              <a:t>10</a:t>
            </a:r>
            <a:r>
              <a:rPr lang="zh-CN" altLang="en-US" b="0" i="0" dirty="0">
                <a:effectLst/>
                <a:latin typeface="-apple-system"/>
              </a:rPr>
              <a:t>种稳定状态的元件来对应十进制的</a:t>
            </a:r>
            <a:r>
              <a:rPr lang="en-US" altLang="zh-CN" b="0" i="0" dirty="0">
                <a:effectLst/>
                <a:latin typeface="-apple-system"/>
              </a:rPr>
              <a:t>10</a:t>
            </a:r>
            <a:r>
              <a:rPr lang="zh-CN" altLang="en-US" b="0" i="0" dirty="0">
                <a:effectLst/>
                <a:latin typeface="-apple-system"/>
              </a:rPr>
              <a:t>个数就困难了</a:t>
            </a:r>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b="0" i="0" dirty="0">
                <a:effectLst/>
                <a:latin typeface="-apple-system"/>
              </a:rPr>
              <a:t>适合逻辑运算：逻辑代数是逻辑运算的理论依据，二进制只有两个数码，正好与逻辑代数中的“真”和“假”相吻合。二进制的两个数码正好与逻辑命 题中的“真</a:t>
            </a:r>
            <a:r>
              <a:rPr lang="en-US" altLang="zh-CN" b="0" i="0" dirty="0">
                <a:effectLst/>
                <a:latin typeface="-apple-system"/>
              </a:rPr>
              <a:t>(Ture)”</a:t>
            </a:r>
            <a:r>
              <a:rPr lang="zh-CN" altLang="en-US" b="0" i="0" dirty="0">
                <a:effectLst/>
                <a:latin typeface="-apple-system"/>
              </a:rPr>
              <a:t>、“假</a:t>
            </a:r>
            <a:r>
              <a:rPr lang="en-US" altLang="zh-CN" b="0" i="0" dirty="0">
                <a:effectLst/>
                <a:latin typeface="-apple-system"/>
              </a:rPr>
              <a:t>(False)</a:t>
            </a:r>
            <a:r>
              <a:rPr lang="zh-CN" altLang="en-US" b="0" i="0" dirty="0">
                <a:effectLst/>
                <a:latin typeface="-apple-system"/>
              </a:rPr>
              <a:t>或称为”是</a:t>
            </a:r>
            <a:r>
              <a:rPr lang="en-US" altLang="zh-CN" b="0" i="0" dirty="0">
                <a:effectLst/>
                <a:latin typeface="-apple-system"/>
              </a:rPr>
              <a:t>(Yes)</a:t>
            </a:r>
            <a:r>
              <a:rPr lang="zh-CN" altLang="en-US" b="0" i="0" dirty="0">
                <a:effectLst/>
                <a:latin typeface="-apple-system"/>
              </a:rPr>
              <a:t>、“否</a:t>
            </a:r>
            <a:r>
              <a:rPr lang="en-US" altLang="zh-CN" b="0" i="0" dirty="0">
                <a:effectLst/>
                <a:latin typeface="-apple-system"/>
              </a:rPr>
              <a:t>(No)</a:t>
            </a:r>
            <a:r>
              <a:rPr lang="zh-CN" altLang="en-US" b="0" i="0" dirty="0">
                <a:effectLst/>
                <a:latin typeface="-apple-system"/>
              </a:rPr>
              <a:t>相对应。</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b="0" i="0" dirty="0">
              <a:effectLst/>
              <a:latin typeface="-apple-system"/>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b="0" i="0" dirty="0">
              <a:effectLst/>
              <a:latin typeface="-apple-system"/>
            </a:endParaRPr>
          </a:p>
          <a:p>
            <a:pPr algn="l"/>
            <a:endParaRPr lang="zh-CN" altLang="en-US" b="0" i="0" dirty="0">
              <a:effectLst/>
              <a:latin typeface="-apple-system"/>
            </a:endParaRPr>
          </a:p>
          <a:p>
            <a:pPr algn="l"/>
            <a:endParaRPr lang="en-US" altLang="zh-CN" b="0" i="0" dirty="0">
              <a:effectLst/>
              <a:latin typeface="-apple-system"/>
            </a:endParaRPr>
          </a:p>
          <a:p>
            <a:pPr algn="l"/>
            <a:endParaRPr lang="en-US" altLang="zh-CN" b="0" i="0" dirty="0">
              <a:effectLst/>
              <a:latin typeface="-apple-system"/>
            </a:endParaRPr>
          </a:p>
          <a:p>
            <a:pPr algn="l"/>
            <a:endParaRPr lang="en-US" altLang="zh-CN" b="0" i="0" dirty="0">
              <a:effectLst/>
              <a:latin typeface="-apple-system"/>
            </a:endParaRPr>
          </a:p>
          <a:p>
            <a:pPr algn="l"/>
            <a:endParaRPr lang="zh-CN" altLang="en-US" b="0" i="0" dirty="0">
              <a:effectLst/>
              <a:latin typeface="-apple-system"/>
            </a:endParaRPr>
          </a:p>
          <a:p>
            <a:endParaRPr lang="zh-CN" altLang="en-US" dirty="0"/>
          </a:p>
        </p:txBody>
      </p:sp>
      <p:sp>
        <p:nvSpPr>
          <p:cNvPr id="4" name="灯片编号占位符 3"/>
          <p:cNvSpPr>
            <a:spLocks noGrp="1"/>
          </p:cNvSpPr>
          <p:nvPr>
            <p:ph type="sldNum" sz="quarter" idx="5"/>
          </p:nvPr>
        </p:nvSpPr>
        <p:spPr/>
        <p:txBody>
          <a:bodyPr/>
          <a:lstStyle/>
          <a:p>
            <a:fld id="{CEB5425E-9B39-4EC2-A6D2-74D86CE02A73}" type="slidenum">
              <a:rPr lang="zh-CN" altLang="en-US" smtClean="0"/>
              <a:t>11</a:t>
            </a:fld>
            <a:endParaRPr lang="zh-CN" altLang="en-US"/>
          </a:p>
        </p:txBody>
      </p:sp>
    </p:spTree>
    <p:extLst>
      <p:ext uri="{BB962C8B-B14F-4D97-AF65-F5344CB8AC3E}">
        <p14:creationId xmlns:p14="http://schemas.microsoft.com/office/powerpoint/2010/main" val="29085809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774423" y="802298"/>
            <a:ext cx="8637073" cy="2920713"/>
          </a:xfrm>
        </p:spPr>
        <p:txBody>
          <a:bodyPr bIns="0" anchor="b">
            <a:normAutofit/>
          </a:bodyPr>
          <a:lstStyle>
            <a:lvl1pPr algn="ctr">
              <a:defRPr sz="6600"/>
            </a:lvl1pPr>
          </a:lstStyle>
          <a:p>
            <a:r>
              <a:rPr lang="zh-CN" altLang="en-US"/>
              <a:t>单击此处编辑母版标题样式</a:t>
            </a:r>
            <a:endParaRPr lang="en-US" dirty="0"/>
          </a:p>
        </p:txBody>
      </p:sp>
      <p:sp>
        <p:nvSpPr>
          <p:cNvPr id="3" name="Subtitle 2"/>
          <p:cNvSpPr>
            <a:spLocks noGrp="1"/>
          </p:cNvSpPr>
          <p:nvPr>
            <p:ph type="subTitle" idx="1"/>
          </p:nvPr>
        </p:nvSpPr>
        <p:spPr>
          <a:xfrm>
            <a:off x="1774424" y="3724074"/>
            <a:ext cx="8637072" cy="977621"/>
          </a:xfrm>
        </p:spPr>
        <p:txBody>
          <a:bodyPr tIns="91440" bIns="91440">
            <a:normAutofit/>
          </a:bodyPr>
          <a:lstStyle>
            <a:lvl1pPr marL="0" indent="0" algn="ctr">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5" name="Footer Placeholder 4"/>
          <p:cNvSpPr>
            <a:spLocks noGrp="1"/>
          </p:cNvSpPr>
          <p:nvPr>
            <p:ph type="ftr" sz="quarter" idx="11"/>
          </p:nvPr>
        </p:nvSpPr>
        <p:spPr>
          <a:xfrm>
            <a:off x="1451579" y="329307"/>
            <a:ext cx="5626774" cy="309201"/>
          </a:xfrm>
        </p:spPr>
        <p:txBody>
          <a:bodyPr/>
          <a:lstStyle/>
          <a:p>
            <a:endParaRPr lang="zh-CN" altLang="en-US"/>
          </a:p>
        </p:txBody>
      </p:sp>
      <p:sp>
        <p:nvSpPr>
          <p:cNvPr id="6" name="Slide Number Placeholder 5"/>
          <p:cNvSpPr>
            <a:spLocks noGrp="1"/>
          </p:cNvSpPr>
          <p:nvPr>
            <p:ph type="sldNum" sz="quarter" idx="12"/>
          </p:nvPr>
        </p:nvSpPr>
        <p:spPr>
          <a:xfrm>
            <a:off x="476834" y="798973"/>
            <a:ext cx="811019" cy="503578"/>
          </a:xfrm>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464298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18306479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127052" y="798973"/>
            <a:ext cx="1615742" cy="4659889"/>
          </a:xfrm>
        </p:spPr>
        <p:txBody>
          <a:bodyPr vert="eaVert"/>
          <a:lstStyle>
            <a:lvl1pPr algn="l">
              <a:defRPr/>
            </a:lvl1p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444672" y="798973"/>
            <a:ext cx="7518654" cy="4659889"/>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29116009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4.内容">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63B0916-4799-DE16-4903-77C12ACB9FC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68109" y="0"/>
            <a:ext cx="12360110" cy="6858000"/>
          </a:xfrm>
          <a:prstGeom prst="rect">
            <a:avLst/>
          </a:prstGeom>
        </p:spPr>
      </p:pic>
      <p:cxnSp>
        <p:nvCxnSpPr>
          <p:cNvPr id="7" name="直接连接符 6"/>
          <p:cNvCxnSpPr/>
          <p:nvPr userDrawn="1"/>
        </p:nvCxnSpPr>
        <p:spPr>
          <a:xfrm>
            <a:off x="563879" y="822960"/>
            <a:ext cx="1162812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8" name="平行四边形 7"/>
          <p:cNvSpPr/>
          <p:nvPr userDrawn="1"/>
        </p:nvSpPr>
        <p:spPr>
          <a:xfrm>
            <a:off x="514505" y="167640"/>
            <a:ext cx="321154" cy="666748"/>
          </a:xfrm>
          <a:prstGeom prst="parallelogram">
            <a:avLst>
              <a:gd name="adj" fmla="val 76966"/>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形状 8"/>
          <p:cNvSpPr/>
          <p:nvPr userDrawn="1"/>
        </p:nvSpPr>
        <p:spPr>
          <a:xfrm rot="5400000">
            <a:off x="400" y="167240"/>
            <a:ext cx="666749" cy="667547"/>
          </a:xfrm>
          <a:custGeom>
            <a:avLst/>
            <a:gdLst>
              <a:gd name="connsiteX0" fmla="*/ 0 w 666749"/>
              <a:gd name="connsiteY0" fmla="*/ 277023 h 667547"/>
              <a:gd name="connsiteX1" fmla="*/ 0 w 666749"/>
              <a:gd name="connsiteY1" fmla="*/ 2 h 667547"/>
              <a:gd name="connsiteX2" fmla="*/ 1 w 666749"/>
              <a:gd name="connsiteY2" fmla="*/ 2 h 667547"/>
              <a:gd name="connsiteX3" fmla="*/ 1 w 666749"/>
              <a:gd name="connsiteY3" fmla="*/ 0 h 667547"/>
              <a:gd name="connsiteX4" fmla="*/ 666749 w 666749"/>
              <a:gd name="connsiteY4" fmla="*/ 247180 h 667547"/>
              <a:gd name="connsiteX5" fmla="*/ 666749 w 666749"/>
              <a:gd name="connsiteY5" fmla="*/ 252254 h 667547"/>
              <a:gd name="connsiteX6" fmla="*/ 666749 w 666749"/>
              <a:gd name="connsiteY6" fmla="*/ 321155 h 667547"/>
              <a:gd name="connsiteX7" fmla="*/ 666749 w 666749"/>
              <a:gd name="connsiteY7" fmla="*/ 667547 h 667547"/>
              <a:gd name="connsiteX8" fmla="*/ 1 w 666749"/>
              <a:gd name="connsiteY8" fmla="*/ 667547 h 667547"/>
              <a:gd name="connsiteX9" fmla="*/ 1 w 666749"/>
              <a:gd name="connsiteY9" fmla="*/ 277023 h 667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6749" h="667547">
                <a:moveTo>
                  <a:pt x="0" y="277023"/>
                </a:moveTo>
                <a:lnTo>
                  <a:pt x="0" y="2"/>
                </a:lnTo>
                <a:lnTo>
                  <a:pt x="1" y="2"/>
                </a:lnTo>
                <a:lnTo>
                  <a:pt x="1" y="0"/>
                </a:lnTo>
                <a:lnTo>
                  <a:pt x="666749" y="247180"/>
                </a:lnTo>
                <a:lnTo>
                  <a:pt x="666749" y="252254"/>
                </a:lnTo>
                <a:lnTo>
                  <a:pt x="666749" y="321155"/>
                </a:lnTo>
                <a:lnTo>
                  <a:pt x="666749" y="667547"/>
                </a:lnTo>
                <a:lnTo>
                  <a:pt x="1" y="667547"/>
                </a:lnTo>
                <a:lnTo>
                  <a:pt x="1" y="27702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占位符 4"/>
          <p:cNvSpPr>
            <a:spLocks noGrp="1"/>
          </p:cNvSpPr>
          <p:nvPr>
            <p:ph type="body" sz="quarter" idx="10" hasCustomPrompt="1"/>
          </p:nvPr>
        </p:nvSpPr>
        <p:spPr>
          <a:xfrm>
            <a:off x="819790" y="255992"/>
            <a:ext cx="10884530" cy="480131"/>
          </a:xfrm>
          <a:prstGeom prst="rect">
            <a:avLst/>
          </a:prstGeom>
          <a:noFill/>
        </p:spPr>
        <p:txBody>
          <a:bodyPr wrap="square">
            <a:spAutoFit/>
          </a:bodyPr>
          <a:lstStyle>
            <a:lvl1pPr marL="0" marR="0" indent="0" algn="l" defTabSz="914400" rtl="0" eaLnBrk="1" fontAlgn="auto" latinLnBrk="0" hangingPunct="1">
              <a:lnSpc>
                <a:spcPct val="90000"/>
              </a:lnSpc>
              <a:spcBef>
                <a:spcPts val="1000"/>
              </a:spcBef>
              <a:spcAft>
                <a:spcPts val="0"/>
              </a:spcAft>
              <a:buClrTx/>
              <a:buSzTx/>
              <a:buFontTx/>
              <a:buNone/>
              <a:defRPr kumimoji="0" lang="zh-CN" altLang="en-US" sz="2800" b="1" i="0" u="none" strike="noStrike" kern="1200" cap="none" spc="0" normalizeH="0" baseline="0" noProof="0">
                <a:ln>
                  <a:noFill/>
                </a:ln>
                <a:solidFill>
                  <a:schemeClr val="bg1"/>
                </a:solidFill>
                <a:effectLst/>
                <a:uLnTx/>
                <a:uFillTx/>
                <a:latin typeface="+mn-lt"/>
                <a:ea typeface="+mn-ea"/>
                <a:cs typeface="+mn-cs"/>
              </a:defRPr>
            </a:lvl1pPr>
          </a:lstStyle>
          <a:p>
            <a:pPr marL="0" marR="0" lvl="0" indent="0" algn="l" defTabSz="914400" rtl="0" eaLnBrk="1" fontAlgn="auto" latinLnBrk="0" hangingPunct="1">
              <a:lnSpc>
                <a:spcPct val="90000"/>
              </a:lnSpc>
              <a:spcBef>
                <a:spcPts val="1000"/>
              </a:spcBef>
              <a:spcAft>
                <a:spcPts val="0"/>
              </a:spcAft>
              <a:buClrTx/>
              <a:buSzTx/>
              <a:buFontTx/>
              <a:buNone/>
              <a:defRPr/>
            </a:pPr>
            <a:r>
              <a:rPr kumimoji="0" lang="zh-CN" altLang="en-US" sz="2800" b="1" i="0" u="none" strike="noStrike" kern="1200" cap="none" spc="0" normalizeH="0" baseline="0" noProof="0">
                <a:ln>
                  <a:noFill/>
                </a:ln>
                <a:solidFill>
                  <a:prstClr val="white"/>
                </a:solidFill>
                <a:effectLst/>
                <a:uLnTx/>
                <a:uFillTx/>
                <a:latin typeface="+mn-lt"/>
                <a:ea typeface="+mn-ea"/>
                <a:cs typeface="+mn-cs"/>
              </a:rPr>
              <a:t>请输入标题</a:t>
            </a:r>
          </a:p>
        </p:txBody>
      </p:sp>
    </p:spTree>
    <p:extLst>
      <p:ext uri="{BB962C8B-B14F-4D97-AF65-F5344CB8AC3E}">
        <p14:creationId xmlns:p14="http://schemas.microsoft.com/office/powerpoint/2010/main" val="28432249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过渡">
    <p:bg>
      <p:bgPr>
        <a:solidFill>
          <a:schemeClr val="accent1"/>
        </a:solidFill>
        <a:effectLst/>
      </p:bgPr>
    </p:bg>
    <p:spTree>
      <p:nvGrpSpPr>
        <p:cNvPr id="1" name=""/>
        <p:cNvGrpSpPr/>
        <p:nvPr/>
      </p:nvGrpSpPr>
      <p:grpSpPr>
        <a:xfrm>
          <a:off x="0" y="0"/>
          <a:ext cx="0" cy="0"/>
          <a:chOff x="0" y="0"/>
          <a:chExt cx="0" cy="0"/>
        </a:xfrm>
      </p:grpSpPr>
      <p:grpSp>
        <p:nvGrpSpPr>
          <p:cNvPr id="16" name="组合 15"/>
          <p:cNvGrpSpPr/>
          <p:nvPr userDrawn="1"/>
        </p:nvGrpSpPr>
        <p:grpSpPr>
          <a:xfrm>
            <a:off x="0" y="0"/>
            <a:ext cx="12192000" cy="6858000"/>
            <a:chOff x="-1386840" y="0"/>
            <a:chExt cx="12192000" cy="6858000"/>
          </a:xfrm>
        </p:grpSpPr>
        <p:pic>
          <p:nvPicPr>
            <p:cNvPr id="17" name="图片 16" descr="建筑的摆设布局&#10;&#10;描述已自动生成"/>
            <p:cNvPicPr>
              <a:picLocks noChangeAspect="1"/>
            </p:cNvPicPr>
            <p:nvPr userDrawn="1"/>
          </p:nvPicPr>
          <p:blipFill rotWithShape="1">
            <a:blip r:embed="rId2">
              <a:alphaModFix amt="20000"/>
            </a:blip>
            <a:srcRect t="15614"/>
            <a:stretch>
              <a:fillRect/>
            </a:stretch>
          </p:blipFill>
          <p:spPr>
            <a:xfrm>
              <a:off x="-1386840" y="0"/>
              <a:ext cx="12192000" cy="6858000"/>
            </a:xfrm>
            <a:prstGeom prst="rect">
              <a:avLst/>
            </a:prstGeom>
          </p:spPr>
        </p:pic>
        <p:sp>
          <p:nvSpPr>
            <p:cNvPr id="18" name="矩形 17"/>
            <p:cNvSpPr/>
            <p:nvPr userDrawn="1"/>
          </p:nvSpPr>
          <p:spPr>
            <a:xfrm>
              <a:off x="-1386840" y="0"/>
              <a:ext cx="12192000" cy="6858000"/>
            </a:xfrm>
            <a:prstGeom prst="rect">
              <a:avLst/>
            </a:prstGeom>
            <a:gradFill>
              <a:gsLst>
                <a:gs pos="0">
                  <a:schemeClr val="accent1">
                    <a:alpha val="0"/>
                  </a:schemeClr>
                </a:gs>
                <a:gs pos="100000">
                  <a:schemeClr val="accent1">
                    <a:alpha val="42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矩形: 圆角 20"/>
          <p:cNvSpPr/>
          <p:nvPr userDrawn="1"/>
        </p:nvSpPr>
        <p:spPr>
          <a:xfrm rot="5400000">
            <a:off x="5362000" y="1525621"/>
            <a:ext cx="1468001" cy="1468001"/>
          </a:xfrm>
          <a:prstGeom prst="roundRect">
            <a:avLst/>
          </a:prstGeom>
          <a:solidFill>
            <a:schemeClr val="accent2">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矩形: 圆角 21"/>
          <p:cNvSpPr/>
          <p:nvPr userDrawn="1"/>
        </p:nvSpPr>
        <p:spPr>
          <a:xfrm rot="2700000">
            <a:off x="5362000" y="1525621"/>
            <a:ext cx="1468001" cy="146800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占位符 13"/>
          <p:cNvSpPr>
            <a:spLocks noGrp="1"/>
          </p:cNvSpPr>
          <p:nvPr>
            <p:ph type="body" sz="quarter" idx="10" hasCustomPrompt="1"/>
          </p:nvPr>
        </p:nvSpPr>
        <p:spPr>
          <a:xfrm>
            <a:off x="5362000" y="1756653"/>
            <a:ext cx="1468001" cy="1015663"/>
          </a:xfrm>
          <a:prstGeom prst="rect">
            <a:avLst/>
          </a:prstGeom>
        </p:spPr>
        <p:txBody>
          <a:bodyPr wrap="square">
            <a:sp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defRPr lang="zh-CN" altLang="en-US" sz="6000" b="1" kern="1200" noProof="0">
                <a:solidFill>
                  <a:schemeClr val="bg1"/>
                </a:solidFill>
                <a:latin typeface="+mn-lt"/>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6000" b="1" i="0" u="none" strike="noStrike" kern="1200" cap="none" spc="0" normalizeH="0" baseline="0" noProof="0">
                <a:ln>
                  <a:noFill/>
                </a:ln>
                <a:solidFill>
                  <a:prstClr val="white"/>
                </a:solidFill>
                <a:effectLst/>
                <a:uLnTx/>
                <a:uFillTx/>
                <a:latin typeface="+mn-lt"/>
                <a:ea typeface="+mn-ea"/>
                <a:cs typeface="+mn-cs"/>
              </a:rPr>
              <a:t>01</a:t>
            </a:r>
            <a:endParaRPr kumimoji="0" lang="zh-CN" altLang="en-US" sz="6000" b="1" i="0" u="none" strike="noStrike" kern="1200" cap="none" spc="0" normalizeH="0" baseline="0" noProof="0">
              <a:ln>
                <a:noFill/>
              </a:ln>
              <a:solidFill>
                <a:prstClr val="white"/>
              </a:solidFill>
              <a:effectLst/>
              <a:uLnTx/>
              <a:uFillTx/>
              <a:latin typeface="+mn-lt"/>
              <a:ea typeface="+mn-ea"/>
              <a:cs typeface="+mn-cs"/>
            </a:endParaRPr>
          </a:p>
        </p:txBody>
      </p:sp>
      <p:sp>
        <p:nvSpPr>
          <p:cNvPr id="24" name="文本占位符 18"/>
          <p:cNvSpPr>
            <a:spLocks noGrp="1"/>
          </p:cNvSpPr>
          <p:nvPr>
            <p:ph type="body" sz="quarter" idx="11" hasCustomPrompt="1"/>
          </p:nvPr>
        </p:nvSpPr>
        <p:spPr>
          <a:xfrm>
            <a:off x="2042494" y="3558782"/>
            <a:ext cx="8107012" cy="923330"/>
          </a:xfrm>
          <a:prstGeom prst="rect">
            <a:avLst/>
          </a:prstGeo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defRPr kumimoji="0" lang="zh-CN" altLang="en-US" sz="5400" b="1" i="0" u="none" strike="noStrike" kern="1200" cap="none" spc="0" normalizeH="0" baseline="0" noProof="0" dirty="0">
                <a:ln>
                  <a:noFill/>
                </a:ln>
                <a:solidFill>
                  <a:schemeClr val="bg1"/>
                </a:solidFill>
                <a:effectLst/>
                <a:uLnTx/>
                <a:uFillTx/>
                <a:latin typeface="+mn-lt"/>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5400" b="1" i="0" u="none" strike="noStrike" kern="1200" cap="none" spc="0" normalizeH="0" baseline="0" noProof="0">
                <a:ln>
                  <a:noFill/>
                </a:ln>
                <a:solidFill>
                  <a:prstClr val="white"/>
                </a:solidFill>
                <a:effectLst/>
                <a:uLnTx/>
                <a:uFillTx/>
                <a:latin typeface="+mn-lt"/>
                <a:ea typeface="+mn-ea"/>
                <a:cs typeface="+mn-cs"/>
              </a:rPr>
              <a:t>点击此处添加文字</a:t>
            </a:r>
            <a:endParaRPr kumimoji="0" lang="zh-CN" altLang="en-US" sz="5400" b="1" i="0" u="none" strike="noStrike" kern="1200" cap="none" spc="0" normalizeH="0" baseline="0" noProof="0" dirty="0">
              <a:ln>
                <a:noFill/>
              </a:ln>
              <a:solidFill>
                <a:prstClr val="white"/>
              </a:solidFill>
              <a:effectLst/>
              <a:uLnTx/>
              <a:uFillTx/>
              <a:latin typeface="微软雅黑" panose="020B0503020204020204" charset="-122"/>
              <a:ea typeface="+mn-ea"/>
              <a:cs typeface="+mn-cs"/>
            </a:endParaRPr>
          </a:p>
        </p:txBody>
      </p:sp>
      <p:sp>
        <p:nvSpPr>
          <p:cNvPr id="25" name="文本占位符 18"/>
          <p:cNvSpPr>
            <a:spLocks noGrp="1"/>
          </p:cNvSpPr>
          <p:nvPr>
            <p:ph type="body" sz="quarter" idx="12" hasCustomPrompt="1"/>
          </p:nvPr>
        </p:nvSpPr>
        <p:spPr>
          <a:xfrm>
            <a:off x="2042494" y="4626805"/>
            <a:ext cx="8107012" cy="338554"/>
          </a:xfrm>
          <a:prstGeom prst="rect">
            <a:avLst/>
          </a:prstGeom>
        </p:spPr>
        <p:txBody>
          <a:bodyPr wrap="square">
            <a:spAutoFit/>
          </a:bodyPr>
          <a:lstStyle>
            <a:lvl1pPr marL="0" marR="0" indent="0" algn="ctr" defTabSz="914400" rtl="0" eaLnBrk="1" fontAlgn="auto" latinLnBrk="0" hangingPunct="1">
              <a:lnSpc>
                <a:spcPct val="100000"/>
              </a:lnSpc>
              <a:spcBef>
                <a:spcPts val="0"/>
              </a:spcBef>
              <a:spcAft>
                <a:spcPts val="0"/>
              </a:spcAft>
              <a:buClrTx/>
              <a:buSzTx/>
              <a:buFontTx/>
              <a:buNone/>
              <a:defRPr kumimoji="0" lang="zh-CN" altLang="en-US" sz="1600" b="0" i="0" u="none" strike="noStrike" kern="1200" cap="none" spc="0" normalizeH="0" baseline="0" noProof="0">
                <a:ln>
                  <a:noFill/>
                </a:ln>
                <a:solidFill>
                  <a:schemeClr val="bg1"/>
                </a:solidFill>
                <a:effectLst/>
                <a:uLnTx/>
                <a:uFillTx/>
                <a:latin typeface="微软雅黑" panose="020B0503020204020204" charset="-122"/>
                <a:ea typeface="+mn-ea"/>
                <a:cs typeface="+mn-cs"/>
              </a:defRPr>
            </a:lvl1p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1600" b="0" i="0" u="none" strike="noStrike" kern="1200" cap="none" spc="0" normalizeH="0" baseline="0" noProof="0">
                <a:ln>
                  <a:noFill/>
                </a:ln>
                <a:solidFill>
                  <a:prstClr val="white"/>
                </a:solidFill>
                <a:effectLst/>
                <a:uLnTx/>
                <a:uFillTx/>
                <a:latin typeface="微软雅黑" panose="020B0503020204020204" charset="-122"/>
                <a:ea typeface="+mn-ea"/>
                <a:cs typeface="+mn-cs"/>
              </a:rPr>
              <a:t>点击此处添加文字</a:t>
            </a:r>
          </a:p>
        </p:txBody>
      </p:sp>
      <p:cxnSp>
        <p:nvCxnSpPr>
          <p:cNvPr id="26" name="直接连接符 25"/>
          <p:cNvCxnSpPr/>
          <p:nvPr userDrawn="1"/>
        </p:nvCxnSpPr>
        <p:spPr>
          <a:xfrm>
            <a:off x="3195682" y="4573626"/>
            <a:ext cx="5800636" cy="0"/>
          </a:xfrm>
          <a:prstGeom prst="line">
            <a:avLst/>
          </a:prstGeom>
          <a:ln w="12700">
            <a:gradFill flip="none" rotWithShape="1">
              <a:gsLst>
                <a:gs pos="0">
                  <a:schemeClr val="accent2">
                    <a:alpha val="0"/>
                  </a:schemeClr>
                </a:gs>
                <a:gs pos="49000">
                  <a:schemeClr val="accent2"/>
                </a:gs>
                <a:gs pos="100000">
                  <a:schemeClr val="accent2">
                    <a:alpha val="0"/>
                  </a:schemeClr>
                </a:gs>
              </a:gsLst>
              <a:lin ang="0" scaled="1"/>
              <a:tileRect/>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9100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30745080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774423" y="1756130"/>
            <a:ext cx="8643154" cy="1969007"/>
          </a:xfrm>
        </p:spPr>
        <p:txBody>
          <a:bodyPr anchor="b">
            <a:normAutofit/>
          </a:bodyPr>
          <a:lstStyle>
            <a:lvl1pPr algn="ctr">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774423" y="3725137"/>
            <a:ext cx="8643154" cy="1093987"/>
          </a:xfrm>
        </p:spPr>
        <p:txBody>
          <a:bodyPr tIns="91440">
            <a:normAutofit/>
          </a:bodyPr>
          <a:lstStyle>
            <a:lvl1pPr marL="0" indent="0" algn="ct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30136630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293577" cy="1059305"/>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447331" y="2010878"/>
            <a:ext cx="4488654" cy="344859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254140" y="2017343"/>
            <a:ext cx="4488654" cy="344152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352232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295603" cy="105631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447191" y="2019549"/>
            <a:ext cx="4488794"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447191" y="2824269"/>
            <a:ext cx="4488794" cy="264445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256025" y="2023003"/>
            <a:ext cx="4488794"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256025" y="2821491"/>
            <a:ext cx="4488794" cy="2637371"/>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1180883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2060309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314519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2961967" cy="2406518"/>
          </a:xfrm>
        </p:spPr>
        <p:txBody>
          <a:bodyPr anchor="b">
            <a:normAutofit/>
          </a:bodyPr>
          <a:lstStyle>
            <a:lvl1pPr algn="l">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4730324" y="798974"/>
            <a:ext cx="6012470" cy="4658826"/>
          </a:xfrm>
        </p:spPr>
        <p:txBody>
          <a:bodyPr anchor="ct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444671" y="3205491"/>
            <a:ext cx="2961967"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6A70007-392D-4E88-AE49-FD05B549B688}" type="datetimeFigureOut">
              <a:rPr lang="zh-CN" altLang="en-US" smtClean="0"/>
              <a:t>2023/10/11</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37610210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grpSp>
        <p:nvGrpSpPr>
          <p:cNvPr id="9" name="Group 8"/>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blipFill dpi="0" rotWithShape="1">
              <a:blip r:embed="rId2">
                <a:alphaModFix amt="30000"/>
              </a:blip>
              <a:srcRect/>
              <a:tile tx="0" ty="0" sx="100000" sy="100000" flip="none" algn="ctr"/>
            </a:blip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extrusionH="76200" contourW="12700" prstMaterial="matte">
              <a:bevelT w="152400" h="50800" prst="softRound"/>
              <a:extrusionClr>
                <a:schemeClr val="tx2"/>
              </a:extrusionClr>
              <a:contourClr>
                <a:schemeClr val="bg2"/>
              </a:contourClr>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38100" cmpd="sng">
              <a:solidFill>
                <a:schemeClr val="tx2">
                  <a:lumMod val="25000"/>
                </a:schemeClr>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2"/>
            <a:ext cx="5532328" cy="1922299"/>
          </a:xfrm>
        </p:spPr>
        <p:txBody>
          <a:bodyPr anchor="b">
            <a:normAutofit/>
          </a:bodyPr>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50000"/>
              <a:lumOff val="50000"/>
              <a:alpha val="80000"/>
            </a:schemeClr>
          </a:solidFill>
          <a:ln w="9525" cap="sq">
            <a:noFill/>
            <a:miter lim="800000"/>
          </a:ln>
          <a:effectLst/>
        </p:spPr>
        <p:txBody>
          <a:bodyPr vert="horz" lIns="91440" tIns="45720" rIns="91440" bIns="45720" rtlCol="0" anchor="t">
            <a:normAutofit/>
          </a:bodyPr>
          <a:lstStyle>
            <a:lvl1pPr>
              <a:defRPr lang="en-US" sz="3200" dirty="0"/>
            </a:lvl1pPr>
          </a:lstStyle>
          <a:p>
            <a:pPr lvl="0" algn="ctr"/>
            <a:r>
              <a:rPr lang="zh-CN" altLang="en-US"/>
              <a:t>单击图标添加图片</a:t>
            </a:r>
            <a:endParaRPr lang="en-US" dirty="0"/>
          </a:p>
        </p:txBody>
      </p:sp>
      <p:sp>
        <p:nvSpPr>
          <p:cNvPr id="4" name="Text Placeholder 3"/>
          <p:cNvSpPr>
            <a:spLocks noGrp="1"/>
          </p:cNvSpPr>
          <p:nvPr>
            <p:ph type="body" sz="half" idx="2"/>
          </p:nvPr>
        </p:nvSpPr>
        <p:spPr>
          <a:xfrm>
            <a:off x="1450329" y="3059600"/>
            <a:ext cx="5524404" cy="2090134"/>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6A70007-392D-4E88-AE49-FD05B549B688}" type="datetimeFigureOut">
              <a:rPr lang="zh-CN" altLang="en-US" smtClean="0"/>
              <a:t>2023/10/11</a:t>
            </a:fld>
            <a:endParaRPr lang="zh-CN" altLang="en-US"/>
          </a:p>
        </p:txBody>
      </p:sp>
      <p:sp>
        <p:nvSpPr>
          <p:cNvPr id="6" name="Footer Placeholder 5"/>
          <p:cNvSpPr>
            <a:spLocks noGrp="1"/>
          </p:cNvSpPr>
          <p:nvPr>
            <p:ph type="ftr" sz="quarter" idx="11"/>
          </p:nvPr>
        </p:nvSpPr>
        <p:spPr>
          <a:xfrm>
            <a:off x="1447382" y="318640"/>
            <a:ext cx="5541004" cy="320931"/>
          </a:xfrm>
        </p:spPr>
        <p:txBody>
          <a:bodyPr/>
          <a:lstStyle/>
          <a:p>
            <a:endParaRPr lang="zh-CN" altLang="en-US"/>
          </a:p>
        </p:txBody>
      </p:sp>
      <p:sp>
        <p:nvSpPr>
          <p:cNvPr id="7" name="Slide Number Placeholder 6"/>
          <p:cNvSpPr>
            <a:spLocks noGrp="1"/>
          </p:cNvSpPr>
          <p:nvPr>
            <p:ph type="sldNum" sz="quarter" idx="12"/>
          </p:nvPr>
        </p:nvSpPr>
        <p:spPr/>
        <p:txBody>
          <a:bodyPr/>
          <a:lstStyle/>
          <a:p>
            <a:fld id="{687E847D-791A-46D3-BF2C-FA83BA32B612}" type="slidenum">
              <a:rPr lang="zh-CN" altLang="en-US" smtClean="0"/>
              <a:t>‹#›</a:t>
            </a:fld>
            <a:endParaRPr lang="zh-CN" altLang="en-US"/>
          </a:p>
        </p:txBody>
      </p:sp>
    </p:spTree>
    <p:extLst>
      <p:ext uri="{BB962C8B-B14F-4D97-AF65-F5344CB8AC3E}">
        <p14:creationId xmlns:p14="http://schemas.microsoft.com/office/powerpoint/2010/main" val="10509348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51579" y="804519"/>
            <a:ext cx="9291215" cy="1049235"/>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451579" y="2015732"/>
            <a:ext cx="9291215" cy="345061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242079"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6A70007-392D-4E88-AE49-FD05B549B688}" type="datetimeFigureOut">
              <a:rPr lang="zh-CN" altLang="en-US" smtClean="0"/>
              <a:t>2023/10/11</a:t>
            </a:fld>
            <a:endParaRPr lang="zh-CN" altLang="en-US"/>
          </a:p>
        </p:txBody>
      </p:sp>
      <p:sp>
        <p:nvSpPr>
          <p:cNvPr id="5" name="Footer Placeholder 4"/>
          <p:cNvSpPr>
            <a:spLocks noGrp="1"/>
          </p:cNvSpPr>
          <p:nvPr>
            <p:ph type="ftr" sz="quarter" idx="3"/>
          </p:nvPr>
        </p:nvSpPr>
        <p:spPr>
          <a:xfrm>
            <a:off x="1451579" y="329307"/>
            <a:ext cx="5626774"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87E847D-791A-46D3-BF2C-FA83BA32B612}" type="slidenum">
              <a:rPr lang="zh-CN" altLang="en-US" smtClean="0"/>
              <a:t>‹#›</a:t>
            </a:fld>
            <a:endParaRPr lang="zh-CN" altLang="en-US"/>
          </a:p>
        </p:txBody>
      </p:sp>
      <p:sp>
        <p:nvSpPr>
          <p:cNvPr id="9" name="Rectangle 8"/>
          <p:cNvSpPr/>
          <p:nvPr/>
        </p:nvSpPr>
        <p:spPr>
          <a:xfrm>
            <a:off x="0" y="3622291"/>
            <a:ext cx="12192000" cy="2505984"/>
          </a:xfrm>
          <a:prstGeom prst="rect">
            <a:avLst/>
          </a:prstGeom>
          <a:gradFill flip="none" rotWithShape="1">
            <a:gsLst>
              <a:gs pos="0">
                <a:schemeClr val="bg2">
                  <a:alpha val="0"/>
                </a:schemeClr>
              </a:gs>
              <a:gs pos="100000">
                <a:schemeClr val="bg2">
                  <a:alpha val="80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p:cNvPicPr>
            <a:picLocks noChangeAspect="1"/>
          </p:cNvPicPr>
          <p:nvPr/>
        </p:nvPicPr>
        <p:blipFill rotWithShape="1">
          <a:blip r:embed="rId15">
            <a:extLst>
              <a:ext uri="{28A0092B-C50C-407E-A947-70E740481C1C}">
                <a14:useLocalDpi xmlns:a14="http://schemas.microsoft.com/office/drawing/2010/main" val="0"/>
              </a:ext>
            </a:extLst>
          </a:blip>
          <a:srcRect t="1538" b="-1538"/>
          <a:stretch/>
        </p:blipFill>
        <p:spPr>
          <a:xfrm>
            <a:off x="0" y="6129338"/>
            <a:ext cx="12192000" cy="742950"/>
          </a:xfrm>
          <a:prstGeom prst="rect">
            <a:avLst/>
          </a:prstGeom>
        </p:spPr>
      </p:pic>
      <p:cxnSp>
        <p:nvCxnSpPr>
          <p:cNvPr id="12" name="Straight Connector 11"/>
          <p:cNvCxnSpPr/>
          <p:nvPr/>
        </p:nvCxnSpPr>
        <p:spPr>
          <a:xfrm>
            <a:off x="0" y="6138142"/>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4893481"/>
      </p:ext>
    </p:extLst>
  </p:cSld>
  <p:clrMap bg1="dk1" tx1="lt1" bg2="dk2" tx2="lt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 id="2147483731" r:id="rId12"/>
    <p:sldLayoutId id="2147483732" r:id="rId13"/>
  </p:sldLayoutIdLst>
  <p:txStyles>
    <p:titleStyle>
      <a:lvl1pPr algn="ctr" defTabSz="914400" rtl="0" eaLnBrk="1" latinLnBrk="0" hangingPunct="1">
        <a:lnSpc>
          <a:spcPct val="90000"/>
        </a:lnSpc>
        <a:spcBef>
          <a:spcPct val="0"/>
        </a:spcBef>
        <a:buNone/>
        <a:defRPr sz="3200" b="0" i="0" kern="1200" cap="all">
          <a:solidFill>
            <a:schemeClr val="accent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2.xml"/><Relationship Id="rId4" Type="http://schemas.openxmlformats.org/officeDocument/2006/relationships/image" Target="../media/image13.svg"/></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13" Type="http://schemas.openxmlformats.org/officeDocument/2006/relationships/customXml" Target="../ink/ink5.xml"/><Relationship Id="rId3" Type="http://schemas.openxmlformats.org/officeDocument/2006/relationships/hyperlink" Target="https://links.jianshu.com/go?to=https%3A%2F%2Fzh.wikipedia.org%2Fwiki%2F%25E5%25BC%2597%25E6%259C%2597%25E8%25A5%25BF%25E6%2596%25AF%25C2%25B7%25E5%259F%25B9%25E6%25A0%25B9" TargetMode="External"/><Relationship Id="rId12" Type="http://schemas.openxmlformats.org/officeDocument/2006/relationships/customXml" Target="../ink/ink4.xml"/><Relationship Id="rId2" Type="http://schemas.openxmlformats.org/officeDocument/2006/relationships/hyperlink" Target="https://links.jianshu.com/go?to=https%3A%2F%2Fzh.wikipedia.org%2Fwiki%2F%25E5%2585%258B%25E5%258A%25B3%25E5%25BE%25B7%25C2%25B7%25E8%2589%25BE%25E5%25B0%2594%25E4%25BC%258D%25E5%25BE%25B7%25C2%25B7%25E9%25A6%2599%25E5%2586%259C" TargetMode="External"/><Relationship Id="rId16" Type="http://schemas.openxmlformats.org/officeDocument/2006/relationships/image" Target="../media/image8.svg"/><Relationship Id="rId1" Type="http://schemas.openxmlformats.org/officeDocument/2006/relationships/slideLayout" Target="../slideLayouts/slideLayout12.xml"/><Relationship Id="rId6" Type="http://schemas.openxmlformats.org/officeDocument/2006/relationships/customXml" Target="../ink/ink1.xml"/><Relationship Id="rId11" Type="http://schemas.openxmlformats.org/officeDocument/2006/relationships/customXml" Target="../ink/ink3.xml"/><Relationship Id="rId5" Type="http://schemas.openxmlformats.org/officeDocument/2006/relationships/image" Target="../media/image6.svg"/><Relationship Id="rId15" Type="http://schemas.openxmlformats.org/officeDocument/2006/relationships/image" Target="../media/image7.png"/><Relationship Id="rId10" Type="http://schemas.openxmlformats.org/officeDocument/2006/relationships/customXml" Target="../ink/ink2.xml"/><Relationship Id="rId4" Type="http://schemas.openxmlformats.org/officeDocument/2006/relationships/image" Target="../media/image5.png"/><Relationship Id="rId9" Type="http://schemas.openxmlformats.org/officeDocument/2006/relationships/image" Target="../media/image6.png"/><Relationship Id="rId14" Type="http://schemas.openxmlformats.org/officeDocument/2006/relationships/customXml" Target="../ink/ink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3.xml"/></Relationships>
</file>

<file path=ppt/slides/_rels/slide8.xml.rels><?xml version="1.0" encoding="UTF-8" standalone="yes"?>
<Relationships xmlns="http://schemas.openxmlformats.org/package/2006/relationships"><Relationship Id="rId3" Type="http://schemas.openxmlformats.org/officeDocument/2006/relationships/hyperlink" Target="https://links.jianshu.com/go?to=https%3A%2F%2Fzh.wikipedia.org%2Fwiki%2F%25E4%25BB%25A3%25E6%2595%25B0" TargetMode="External"/><Relationship Id="rId2" Type="http://schemas.openxmlformats.org/officeDocument/2006/relationships/hyperlink" Target="https://links.jianshu.com/go?to=https%3A%2F%2Fzh.wikipedia.org%2Fwiki%2F%25E4%25B9%2594%25E6%25B2%25BB%25C2%25B7%25E5%25B8%2583%25E5%25B0%2594" TargetMode="External"/><Relationship Id="rId1" Type="http://schemas.openxmlformats.org/officeDocument/2006/relationships/slideLayout" Target="../slideLayouts/slideLayout12.xml"/><Relationship Id="rId6" Type="http://schemas.openxmlformats.org/officeDocument/2006/relationships/hyperlink" Target="https://links.jianshu.com/go?to=https%3A%2F%2Fzh.wikipedia.org%2Fwiki%2F%25E5%25B8%2583%25E5%25B0%2594%25E5%2587%25BD%25E6%2595%25B0" TargetMode="External"/><Relationship Id="rId5" Type="http://schemas.openxmlformats.org/officeDocument/2006/relationships/hyperlink" Target="https://links.jianshu.com/go?to=https%3A%2F%2Fzh.wikipedia.org%2Fwiki%2F%25E5%25B8%2583%25E5%25B0%2594%25E5%258F%2598%25E9%2587%258F" TargetMode="External"/><Relationship Id="rId4" Type="http://schemas.openxmlformats.org/officeDocument/2006/relationships/hyperlink" Target="https://links.jianshu.com/go?to=https%3A%2F%2Fzh.wikipedia.org%2Fwiki%2F%25E9%2580%25BB%25E8%25BE%2591%25E4%25BB%25A3%25E6%2595%25B0" TargetMode="Externa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hemeOverride" Target="../theme/themeOverride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861583" y="313624"/>
            <a:ext cx="10884530" cy="480131"/>
          </a:xfrm>
        </p:spPr>
        <p:txBody>
          <a:bodyPr/>
          <a:lstStyle/>
          <a:p>
            <a:r>
              <a:rPr lang="zh-CN" altLang="en-US" dirty="0">
                <a:solidFill>
                  <a:schemeClr val="accent2">
                    <a:lumMod val="75000"/>
                  </a:schemeClr>
                </a:solidFill>
              </a:rPr>
              <a:t>二进制数及其计算</a:t>
            </a:r>
          </a:p>
        </p:txBody>
      </p:sp>
      <p:sp>
        <p:nvSpPr>
          <p:cNvPr id="14" name="椭圆 13"/>
          <p:cNvSpPr/>
          <p:nvPr/>
        </p:nvSpPr>
        <p:spPr>
          <a:xfrm>
            <a:off x="4199644" y="1368405"/>
            <a:ext cx="3791124" cy="3791124"/>
          </a:xfrm>
          <a:prstGeom prst="ellipse">
            <a:avLst/>
          </a:prstGeom>
          <a:no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5" name="任意多边形: 形状 14"/>
          <p:cNvSpPr/>
          <p:nvPr/>
        </p:nvSpPr>
        <p:spPr>
          <a:xfrm>
            <a:off x="4388559" y="1557320"/>
            <a:ext cx="3413294" cy="3413294"/>
          </a:xfrm>
          <a:custGeom>
            <a:avLst/>
            <a:gdLst>
              <a:gd name="connsiteX0" fmla="*/ 732230 w 3413294"/>
              <a:gd name="connsiteY0" fmla="*/ 2385446 h 3413294"/>
              <a:gd name="connsiteX1" fmla="*/ 789799 w 3413294"/>
              <a:gd name="connsiteY1" fmla="*/ 2462432 h 3413294"/>
              <a:gd name="connsiteX2" fmla="*/ 1706647 w 3413294"/>
              <a:gd name="connsiteY2" fmla="*/ 2894815 h 3413294"/>
              <a:gd name="connsiteX3" fmla="*/ 2623495 w 3413294"/>
              <a:gd name="connsiteY3" fmla="*/ 2462432 h 3413294"/>
              <a:gd name="connsiteX4" fmla="*/ 2673679 w 3413294"/>
              <a:gd name="connsiteY4" fmla="*/ 2395323 h 3413294"/>
              <a:gd name="connsiteX5" fmla="*/ 2767956 w 3413294"/>
              <a:gd name="connsiteY5" fmla="*/ 2674960 h 3413294"/>
              <a:gd name="connsiteX6" fmla="*/ 3068807 w 3413294"/>
              <a:gd name="connsiteY6" fmla="*/ 2731751 h 3413294"/>
              <a:gd name="connsiteX7" fmla="*/ 3023579 w 3413294"/>
              <a:gd name="connsiteY7" fmla="*/ 2792233 h 3413294"/>
              <a:gd name="connsiteX8" fmla="*/ 1706647 w 3413294"/>
              <a:gd name="connsiteY8" fmla="*/ 3413294 h 3413294"/>
              <a:gd name="connsiteX9" fmla="*/ 389716 w 3413294"/>
              <a:gd name="connsiteY9" fmla="*/ 2792233 h 3413294"/>
              <a:gd name="connsiteX10" fmla="*/ 340230 w 3413294"/>
              <a:gd name="connsiteY10" fmla="*/ 2726057 h 3413294"/>
              <a:gd name="connsiteX11" fmla="*/ 428432 w 3413294"/>
              <a:gd name="connsiteY11" fmla="*/ 2448359 h 3413294"/>
              <a:gd name="connsiteX12" fmla="*/ 1633405 w 3413294"/>
              <a:gd name="connsiteY12" fmla="*/ 3699 h 3413294"/>
              <a:gd name="connsiteX13" fmla="*/ 1790960 w 3413294"/>
              <a:gd name="connsiteY13" fmla="*/ 272895 h 3413294"/>
              <a:gd name="connsiteX14" fmla="*/ 1645415 w 3413294"/>
              <a:gd name="connsiteY14" fmla="*/ 521571 h 3413294"/>
              <a:gd name="connsiteX15" fmla="*/ 1585164 w 3413294"/>
              <a:gd name="connsiteY15" fmla="*/ 524614 h 3413294"/>
              <a:gd name="connsiteX16" fmla="*/ 518479 w 3413294"/>
              <a:gd name="connsiteY16" fmla="*/ 1706647 h 3413294"/>
              <a:gd name="connsiteX17" fmla="*/ 661885 w 3413294"/>
              <a:gd name="connsiteY17" fmla="*/ 2272999 h 3413294"/>
              <a:gd name="connsiteX18" fmla="*/ 711707 w 3413294"/>
              <a:gd name="connsiteY18" fmla="*/ 2355008 h 3413294"/>
              <a:gd name="connsiteX19" fmla="*/ 689242 w 3413294"/>
              <a:gd name="connsiteY19" fmla="*/ 2330093 h 3413294"/>
              <a:gd name="connsiteX20" fmla="*/ 379612 w 3413294"/>
              <a:gd name="connsiteY20" fmla="*/ 2394214 h 3413294"/>
              <a:gd name="connsiteX21" fmla="*/ 293893 w 3413294"/>
              <a:gd name="connsiteY21" fmla="*/ 2664092 h 3413294"/>
              <a:gd name="connsiteX22" fmla="*/ 291469 w 3413294"/>
              <a:gd name="connsiteY22" fmla="*/ 2660850 h 3413294"/>
              <a:gd name="connsiteX23" fmla="*/ 0 w 3413294"/>
              <a:gd name="connsiteY23" fmla="*/ 1706647 h 3413294"/>
              <a:gd name="connsiteX24" fmla="*/ 1532153 w 3413294"/>
              <a:gd name="connsiteY24" fmla="*/ 8811 h 3413294"/>
              <a:gd name="connsiteX25" fmla="*/ 1706647 w 3413294"/>
              <a:gd name="connsiteY25" fmla="*/ 0 h 3413294"/>
              <a:gd name="connsiteX26" fmla="*/ 3413294 w 3413294"/>
              <a:gd name="connsiteY26" fmla="*/ 1706647 h 3413294"/>
              <a:gd name="connsiteX27" fmla="*/ 3121826 w 3413294"/>
              <a:gd name="connsiteY27" fmla="*/ 2660850 h 3413294"/>
              <a:gd name="connsiteX28" fmla="*/ 3110766 w 3413294"/>
              <a:gd name="connsiteY28" fmla="*/ 2675640 h 3413294"/>
              <a:gd name="connsiteX29" fmla="*/ 2815814 w 3413294"/>
              <a:gd name="connsiteY29" fmla="*/ 2619963 h 3413294"/>
              <a:gd name="connsiteX30" fmla="*/ 2717601 w 3413294"/>
              <a:gd name="connsiteY30" fmla="*/ 2328650 h 3413294"/>
              <a:gd name="connsiteX31" fmla="*/ 2751410 w 3413294"/>
              <a:gd name="connsiteY31" fmla="*/ 2272999 h 3413294"/>
              <a:gd name="connsiteX32" fmla="*/ 2894815 w 3413294"/>
              <a:gd name="connsiteY32" fmla="*/ 1706647 h 3413294"/>
              <a:gd name="connsiteX33" fmla="*/ 1828131 w 3413294"/>
              <a:gd name="connsiteY33" fmla="*/ 524614 h 3413294"/>
              <a:gd name="connsiteX34" fmla="*/ 1719743 w 3413294"/>
              <a:gd name="connsiteY34" fmla="*/ 519140 h 3413294"/>
              <a:gd name="connsiteX35" fmla="*/ 1863865 w 3413294"/>
              <a:gd name="connsiteY35" fmla="*/ 272895 h 3413294"/>
              <a:gd name="connsiteX36" fmla="*/ 1704217 w 3413294"/>
              <a:gd name="connsiteY36" fmla="*/ 123 h 3413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13294" h="3413294">
                <a:moveTo>
                  <a:pt x="732230" y="2385446"/>
                </a:moveTo>
                <a:lnTo>
                  <a:pt x="789799" y="2462432"/>
                </a:lnTo>
                <a:cubicBezTo>
                  <a:pt x="1007727" y="2726499"/>
                  <a:pt x="1337531" y="2894815"/>
                  <a:pt x="1706647" y="2894815"/>
                </a:cubicBezTo>
                <a:cubicBezTo>
                  <a:pt x="2075764" y="2894815"/>
                  <a:pt x="2405568" y="2726499"/>
                  <a:pt x="2623495" y="2462432"/>
                </a:cubicBezTo>
                <a:lnTo>
                  <a:pt x="2673679" y="2395323"/>
                </a:lnTo>
                <a:lnTo>
                  <a:pt x="2767956" y="2674960"/>
                </a:lnTo>
                <a:lnTo>
                  <a:pt x="3068807" y="2731751"/>
                </a:lnTo>
                <a:lnTo>
                  <a:pt x="3023579" y="2792233"/>
                </a:lnTo>
                <a:cubicBezTo>
                  <a:pt x="2710555" y="3171531"/>
                  <a:pt x="2236834" y="3413294"/>
                  <a:pt x="1706647" y="3413294"/>
                </a:cubicBezTo>
                <a:cubicBezTo>
                  <a:pt x="1176460" y="3413294"/>
                  <a:pt x="702740" y="3171531"/>
                  <a:pt x="389716" y="2792233"/>
                </a:cubicBezTo>
                <a:lnTo>
                  <a:pt x="340230" y="2726057"/>
                </a:lnTo>
                <a:lnTo>
                  <a:pt x="428432" y="2448359"/>
                </a:lnTo>
                <a:close/>
                <a:moveTo>
                  <a:pt x="1633405" y="3699"/>
                </a:moveTo>
                <a:lnTo>
                  <a:pt x="1790960" y="272895"/>
                </a:lnTo>
                <a:lnTo>
                  <a:pt x="1645415" y="521571"/>
                </a:lnTo>
                <a:lnTo>
                  <a:pt x="1585164" y="524614"/>
                </a:lnTo>
                <a:cubicBezTo>
                  <a:pt x="986023" y="585460"/>
                  <a:pt x="518479" y="1091453"/>
                  <a:pt x="518479" y="1706647"/>
                </a:cubicBezTo>
                <a:cubicBezTo>
                  <a:pt x="518479" y="1911712"/>
                  <a:pt x="570429" y="2104643"/>
                  <a:pt x="661885" y="2272999"/>
                </a:cubicBezTo>
                <a:lnTo>
                  <a:pt x="711707" y="2355008"/>
                </a:lnTo>
                <a:lnTo>
                  <a:pt x="689242" y="2330093"/>
                </a:lnTo>
                <a:lnTo>
                  <a:pt x="379612" y="2394214"/>
                </a:lnTo>
                <a:lnTo>
                  <a:pt x="293893" y="2664092"/>
                </a:lnTo>
                <a:lnTo>
                  <a:pt x="291469" y="2660850"/>
                </a:lnTo>
                <a:cubicBezTo>
                  <a:pt x="107451" y="2388467"/>
                  <a:pt x="0" y="2060105"/>
                  <a:pt x="0" y="1706647"/>
                </a:cubicBezTo>
                <a:cubicBezTo>
                  <a:pt x="0" y="823002"/>
                  <a:pt x="671566" y="96209"/>
                  <a:pt x="1532153" y="8811"/>
                </a:cubicBezTo>
                <a:close/>
                <a:moveTo>
                  <a:pt x="1706647" y="0"/>
                </a:moveTo>
                <a:cubicBezTo>
                  <a:pt x="2649202" y="0"/>
                  <a:pt x="3413294" y="764092"/>
                  <a:pt x="3413294" y="1706647"/>
                </a:cubicBezTo>
                <a:cubicBezTo>
                  <a:pt x="3413294" y="2060105"/>
                  <a:pt x="3305844" y="2388467"/>
                  <a:pt x="3121826" y="2660850"/>
                </a:cubicBezTo>
                <a:lnTo>
                  <a:pt x="3110766" y="2675640"/>
                </a:lnTo>
                <a:lnTo>
                  <a:pt x="2815814" y="2619963"/>
                </a:lnTo>
                <a:lnTo>
                  <a:pt x="2717601" y="2328650"/>
                </a:lnTo>
                <a:lnTo>
                  <a:pt x="2751410" y="2272999"/>
                </a:lnTo>
                <a:cubicBezTo>
                  <a:pt x="2842866" y="2104643"/>
                  <a:pt x="2894815" y="1911712"/>
                  <a:pt x="2894815" y="1706647"/>
                </a:cubicBezTo>
                <a:cubicBezTo>
                  <a:pt x="2894815" y="1091453"/>
                  <a:pt x="2427271" y="585460"/>
                  <a:pt x="1828131" y="524614"/>
                </a:cubicBezTo>
                <a:lnTo>
                  <a:pt x="1719743" y="519140"/>
                </a:lnTo>
                <a:lnTo>
                  <a:pt x="1863865" y="272895"/>
                </a:lnTo>
                <a:lnTo>
                  <a:pt x="1704217" y="123"/>
                </a:lnTo>
                <a:close/>
              </a:path>
            </a:pathLst>
          </a:custGeom>
          <a:solidFill>
            <a:schemeClr val="accent5">
              <a:lumMod val="5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
        <p:nvSpPr>
          <p:cNvPr id="16" name="椭圆 15"/>
          <p:cNvSpPr/>
          <p:nvPr/>
        </p:nvSpPr>
        <p:spPr>
          <a:xfrm>
            <a:off x="6003151" y="5067474"/>
            <a:ext cx="184109" cy="18410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7" name="椭圆 16"/>
          <p:cNvSpPr/>
          <p:nvPr/>
        </p:nvSpPr>
        <p:spPr>
          <a:xfrm>
            <a:off x="7759810" y="2478278"/>
            <a:ext cx="184109" cy="18410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8" name="椭圆 17"/>
          <p:cNvSpPr/>
          <p:nvPr/>
        </p:nvSpPr>
        <p:spPr>
          <a:xfrm>
            <a:off x="4242865" y="2478278"/>
            <a:ext cx="184109" cy="18410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20" name="矩形 19"/>
          <p:cNvSpPr/>
          <p:nvPr/>
        </p:nvSpPr>
        <p:spPr>
          <a:xfrm>
            <a:off x="8339854" y="2754075"/>
            <a:ext cx="3075798" cy="1305165"/>
          </a:xfrm>
          <a:prstGeom prst="rect">
            <a:avLst/>
          </a:prstGeom>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FFC000"/>
                </a:solidFill>
                <a:effectLst/>
                <a:uLnTx/>
                <a:uFillTx/>
                <a:latin typeface="Arial" panose="020B0604020202020204"/>
                <a:ea typeface="微软雅黑" panose="020B0503020204020204" charset="-122"/>
                <a:cs typeface="+mn-cs"/>
              </a:rPr>
              <a:t>什么是二进制数，他的优势？</a:t>
            </a:r>
          </a:p>
        </p:txBody>
      </p:sp>
      <p:sp>
        <p:nvSpPr>
          <p:cNvPr id="22" name="矩形 21"/>
          <p:cNvSpPr/>
          <p:nvPr/>
        </p:nvSpPr>
        <p:spPr>
          <a:xfrm>
            <a:off x="861583" y="2754075"/>
            <a:ext cx="3075798" cy="377026"/>
          </a:xfrm>
          <a:prstGeom prst="rect">
            <a:avLst/>
          </a:prstGeom>
        </p:spPr>
        <p:txBody>
          <a:bodyPr wrap="square">
            <a:spAutoFit/>
          </a:bodyPr>
          <a:lstStyle/>
          <a:p>
            <a:pPr marL="0" marR="0" lvl="0" indent="0" algn="r" defTabSz="914400" rtl="0" eaLnBrk="1" fontAlgn="auto" latinLnBrk="0" hangingPunct="1">
              <a:lnSpc>
                <a:spcPct val="15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a:t>
            </a:r>
          </a:p>
        </p:txBody>
      </p:sp>
      <p:sp>
        <p:nvSpPr>
          <p:cNvPr id="23" name="文本框 22"/>
          <p:cNvSpPr txBox="1"/>
          <p:nvPr/>
        </p:nvSpPr>
        <p:spPr>
          <a:xfrm>
            <a:off x="4746118" y="5304929"/>
            <a:ext cx="2698176" cy="523220"/>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zh-CN" altLang="en-US" sz="2800" b="1" i="0" u="none" strike="noStrike" kern="1200" cap="none" spc="0" normalizeH="0" baseline="0" noProof="0" dirty="0">
                <a:ln>
                  <a:noFill/>
                </a:ln>
                <a:solidFill>
                  <a:srgbClr val="FFC000"/>
                </a:solidFill>
                <a:effectLst/>
                <a:uLnTx/>
                <a:uFillTx/>
                <a:latin typeface="Arial" panose="020B0604020202020204"/>
                <a:ea typeface="微软雅黑" panose="020B0503020204020204" charset="-122"/>
              </a:rPr>
              <a:t>二进制数</a:t>
            </a:r>
            <a:r>
              <a:rPr lang="zh-CN" altLang="en-US" sz="2800" b="1" dirty="0">
                <a:solidFill>
                  <a:srgbClr val="FFC000"/>
                </a:solidFill>
                <a:latin typeface="Arial" panose="020B0604020202020204"/>
                <a:ea typeface="微软雅黑" panose="020B0503020204020204" charset="-122"/>
              </a:rPr>
              <a:t>的计算</a:t>
            </a:r>
            <a:endParaRPr kumimoji="0" lang="zh-CN" altLang="en-US" sz="2800" b="1" i="0" u="none" strike="noStrike" kern="1200" cap="none" spc="0" normalizeH="0" baseline="0" noProof="0" dirty="0">
              <a:ln>
                <a:noFill/>
              </a:ln>
              <a:solidFill>
                <a:srgbClr val="FFC000"/>
              </a:solidFill>
              <a:effectLst/>
              <a:uLnTx/>
              <a:uFillTx/>
              <a:latin typeface="Arial" panose="020B0604020202020204"/>
              <a:ea typeface="微软雅黑" panose="020B0503020204020204" charset="-122"/>
            </a:endParaRPr>
          </a:p>
        </p:txBody>
      </p:sp>
      <p:sp>
        <p:nvSpPr>
          <p:cNvPr id="24" name="矩形 23"/>
          <p:cNvSpPr/>
          <p:nvPr/>
        </p:nvSpPr>
        <p:spPr>
          <a:xfrm>
            <a:off x="4300762" y="5625768"/>
            <a:ext cx="3590476" cy="377026"/>
          </a:xfrm>
          <a:prstGeom prst="rect">
            <a:avLst/>
          </a:prstGeom>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1400" b="0" i="0" u="none" strike="noStrike" kern="1200" cap="none" spc="0" normalizeH="0" baseline="0" noProof="0" dirty="0">
                <a:ln>
                  <a:noFill/>
                </a:ln>
                <a:solidFill>
                  <a:prstClr val="white"/>
                </a:solidFill>
                <a:effectLst/>
                <a:uLnTx/>
                <a:uFillTx/>
                <a:latin typeface="Arial" panose="020B0604020202020204"/>
                <a:ea typeface="微软雅黑" panose="020B0503020204020204" charset="-122"/>
                <a:cs typeface="+mn-cs"/>
              </a:rPr>
              <a:t>。</a:t>
            </a:r>
          </a:p>
        </p:txBody>
      </p:sp>
      <p:sp>
        <p:nvSpPr>
          <p:cNvPr id="25" name="矩形 24"/>
          <p:cNvSpPr/>
          <p:nvPr/>
        </p:nvSpPr>
        <p:spPr>
          <a:xfrm>
            <a:off x="5198037" y="2650326"/>
            <a:ext cx="1877437" cy="1200329"/>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3600" b="1" dirty="0">
                <a:solidFill>
                  <a:srgbClr val="FF0000"/>
                </a:solidFill>
                <a:latin typeface="Arial" panose="020B0604020202020204"/>
                <a:ea typeface="微软雅黑" panose="020B0503020204020204" charset="-122"/>
              </a:rPr>
              <a:t>Binary </a:t>
            </a:r>
          </a:p>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3600" b="1" i="0" u="none" strike="noStrike" kern="1200" cap="none" spc="0" normalizeH="0" baseline="0" noProof="0" dirty="0">
                <a:ln>
                  <a:noFill/>
                </a:ln>
                <a:solidFill>
                  <a:srgbClr val="FF0000"/>
                </a:solidFill>
                <a:effectLst/>
                <a:uLnTx/>
                <a:uFillTx/>
                <a:latin typeface="Arial" panose="020B0604020202020204"/>
                <a:ea typeface="微软雅黑" panose="020B0503020204020204" charset="-122"/>
                <a:cs typeface="+mn-cs"/>
              </a:rPr>
              <a:t>number</a:t>
            </a:r>
          </a:p>
        </p:txBody>
      </p:sp>
      <p:sp>
        <p:nvSpPr>
          <p:cNvPr id="5" name="文本框 4">
            <a:extLst>
              <a:ext uri="{FF2B5EF4-FFF2-40B4-BE49-F238E27FC236}">
                <a16:creationId xmlns:a16="http://schemas.microsoft.com/office/drawing/2014/main" id="{23FD0081-2186-3748-AAF8-79CFA5599FB0}"/>
              </a:ext>
            </a:extLst>
          </p:cNvPr>
          <p:cNvSpPr txBox="1"/>
          <p:nvPr/>
        </p:nvSpPr>
        <p:spPr>
          <a:xfrm>
            <a:off x="714791" y="2650326"/>
            <a:ext cx="3528074" cy="523220"/>
          </a:xfrm>
          <a:prstGeom prst="rect">
            <a:avLst/>
          </a:prstGeom>
          <a:noFill/>
        </p:spPr>
        <p:txBody>
          <a:bodyPr wrap="square">
            <a:spAutoFit/>
          </a:bodyPr>
          <a:lstStyle/>
          <a:p>
            <a:pPr algn="ctr"/>
            <a:r>
              <a:rPr lang="zh-CN" altLang="en-US" sz="2800" b="1" dirty="0">
                <a:ln w="0"/>
                <a:solidFill>
                  <a:srgbClr val="FFC000"/>
                </a:solidFill>
                <a:effectLst>
                  <a:outerShdw blurRad="38100" dist="19050" dir="2700000" algn="tl" rotWithShape="0">
                    <a:schemeClr val="dk1">
                      <a:alpha val="40000"/>
                    </a:schemeClr>
                  </a:outerShdw>
                </a:effectLst>
              </a:rPr>
              <a:t>二进制数的历史</a:t>
            </a:r>
            <a:endParaRPr lang="zh-CN" altLang="en-US" sz="2800" b="1" cap="none" spc="0" dirty="0">
              <a:ln w="0"/>
              <a:solidFill>
                <a:srgbClr val="FFC000"/>
              </a:solidFill>
              <a:effectLst>
                <a:outerShdw blurRad="38100" dist="19050" dir="2700000" algn="tl" rotWithShape="0">
                  <a:schemeClr val="dk1">
                    <a:alpha val="40000"/>
                  </a:schemeClr>
                </a:outerShdw>
              </a:effectLst>
            </a:endParaRPr>
          </a:p>
        </p:txBody>
      </p:sp>
    </p:spTree>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heel(1)">
                                      <p:cBhvr>
                                        <p:cTn id="7" dur="20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45" presetClass="entr" presetSubtype="0" fill="hold" nodeType="clickEffect">
                                  <p:stCondLst>
                                    <p:cond delay="0"/>
                                  </p:stCondLst>
                                  <p:childTnLst>
                                    <p:set>
                                      <p:cBhvr>
                                        <p:cTn id="11" dur="1" fill="hold">
                                          <p:stCondLst>
                                            <p:cond delay="0"/>
                                          </p:stCondLst>
                                        </p:cTn>
                                        <p:tgtEl>
                                          <p:spTgt spid="25">
                                            <p:txEl>
                                              <p:pRg st="0" end="0"/>
                                            </p:txEl>
                                          </p:spTgt>
                                        </p:tgtEl>
                                        <p:attrNameLst>
                                          <p:attrName>style.visibility</p:attrName>
                                        </p:attrNameLst>
                                      </p:cBhvr>
                                      <p:to>
                                        <p:strVal val="visible"/>
                                      </p:to>
                                    </p:set>
                                    <p:animEffect transition="in" filter="fade">
                                      <p:cBhvr>
                                        <p:cTn id="12" dur="2000"/>
                                        <p:tgtEl>
                                          <p:spTgt spid="25">
                                            <p:txEl>
                                              <p:pRg st="0" end="0"/>
                                            </p:txEl>
                                          </p:spTgt>
                                        </p:tgtEl>
                                      </p:cBhvr>
                                    </p:animEffect>
                                    <p:anim calcmode="lin" valueType="num">
                                      <p:cBhvr>
                                        <p:cTn id="13" dur="2000" fill="hold"/>
                                        <p:tgtEl>
                                          <p:spTgt spid="25">
                                            <p:txEl>
                                              <p:pRg st="0" end="0"/>
                                            </p:txEl>
                                          </p:spTgt>
                                        </p:tgtEl>
                                        <p:attrNameLst>
                                          <p:attrName>ppt_w</p:attrName>
                                        </p:attrNameLst>
                                      </p:cBhvr>
                                      <p:tavLst>
                                        <p:tav tm="0" fmla="#ppt_w*sin(2.5*pi*$)">
                                          <p:val>
                                            <p:fltVal val="0"/>
                                          </p:val>
                                        </p:tav>
                                        <p:tav tm="100000">
                                          <p:val>
                                            <p:fltVal val="1"/>
                                          </p:val>
                                        </p:tav>
                                      </p:tavLst>
                                    </p:anim>
                                    <p:anim calcmode="lin" valueType="num">
                                      <p:cBhvr>
                                        <p:cTn id="14" dur="2000" fill="hold"/>
                                        <p:tgtEl>
                                          <p:spTgt spid="25">
                                            <p:txEl>
                                              <p:pRg st="0" end="0"/>
                                            </p:txEl>
                                          </p:spTgt>
                                        </p:tgtEl>
                                        <p:attrNameLst>
                                          <p:attrName>ppt_h</p:attrName>
                                        </p:attrNameLst>
                                      </p:cBhvr>
                                      <p:tavLst>
                                        <p:tav tm="0">
                                          <p:val>
                                            <p:strVal val="#ppt_h"/>
                                          </p:val>
                                        </p:tav>
                                        <p:tav tm="100000">
                                          <p:val>
                                            <p:strVal val="#ppt_h"/>
                                          </p:val>
                                        </p:tav>
                                      </p:tavLst>
                                    </p:anim>
                                  </p:childTnLst>
                                </p:cTn>
                              </p:par>
                              <p:par>
                                <p:cTn id="15" presetID="45" presetClass="entr" presetSubtype="0" fill="hold" nodeType="withEffect">
                                  <p:stCondLst>
                                    <p:cond delay="0"/>
                                  </p:stCondLst>
                                  <p:childTnLst>
                                    <p:set>
                                      <p:cBhvr>
                                        <p:cTn id="16" dur="1" fill="hold">
                                          <p:stCondLst>
                                            <p:cond delay="0"/>
                                          </p:stCondLst>
                                        </p:cTn>
                                        <p:tgtEl>
                                          <p:spTgt spid="25">
                                            <p:txEl>
                                              <p:pRg st="1" end="1"/>
                                            </p:txEl>
                                          </p:spTgt>
                                        </p:tgtEl>
                                        <p:attrNameLst>
                                          <p:attrName>style.visibility</p:attrName>
                                        </p:attrNameLst>
                                      </p:cBhvr>
                                      <p:to>
                                        <p:strVal val="visible"/>
                                      </p:to>
                                    </p:set>
                                    <p:animEffect transition="in" filter="fade">
                                      <p:cBhvr>
                                        <p:cTn id="17" dur="2000"/>
                                        <p:tgtEl>
                                          <p:spTgt spid="25">
                                            <p:txEl>
                                              <p:pRg st="1" end="1"/>
                                            </p:txEl>
                                          </p:spTgt>
                                        </p:tgtEl>
                                      </p:cBhvr>
                                    </p:animEffect>
                                    <p:anim calcmode="lin" valueType="num">
                                      <p:cBhvr>
                                        <p:cTn id="18" dur="2000" fill="hold"/>
                                        <p:tgtEl>
                                          <p:spTgt spid="25">
                                            <p:txEl>
                                              <p:pRg st="1" end="1"/>
                                            </p:txEl>
                                          </p:spTgt>
                                        </p:tgtEl>
                                        <p:attrNameLst>
                                          <p:attrName>ppt_w</p:attrName>
                                        </p:attrNameLst>
                                      </p:cBhvr>
                                      <p:tavLst>
                                        <p:tav tm="0" fmla="#ppt_w*sin(2.5*pi*$)">
                                          <p:val>
                                            <p:fltVal val="0"/>
                                          </p:val>
                                        </p:tav>
                                        <p:tav tm="100000">
                                          <p:val>
                                            <p:fltVal val="1"/>
                                          </p:val>
                                        </p:tav>
                                      </p:tavLst>
                                    </p:anim>
                                    <p:anim calcmode="lin" valueType="num">
                                      <p:cBhvr>
                                        <p:cTn id="19" dur="2000" fill="hold"/>
                                        <p:tgtEl>
                                          <p:spTgt spid="25">
                                            <p:txEl>
                                              <p:pRg st="1" end="1"/>
                                            </p:txEl>
                                          </p:spTgt>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76C56F40-8957-E1C6-6FAF-8EA4731F1984}"/>
              </a:ext>
            </a:extLst>
          </p:cNvPr>
          <p:cNvSpPr>
            <a:spLocks noGrp="1"/>
          </p:cNvSpPr>
          <p:nvPr>
            <p:ph type="body" sz="quarter" idx="10"/>
          </p:nvPr>
        </p:nvSpPr>
        <p:spPr/>
        <p:txBody>
          <a:bodyPr/>
          <a:lstStyle/>
          <a:p>
            <a:r>
              <a:rPr lang="zh-CN" altLang="en-US" dirty="0">
                <a:solidFill>
                  <a:schemeClr val="accent2">
                    <a:lumMod val="75000"/>
                  </a:schemeClr>
                </a:solidFill>
              </a:rPr>
              <a:t>什么是二进制数</a:t>
            </a:r>
          </a:p>
        </p:txBody>
      </p:sp>
      <p:sp>
        <p:nvSpPr>
          <p:cNvPr id="4" name="文本框 3">
            <a:extLst>
              <a:ext uri="{FF2B5EF4-FFF2-40B4-BE49-F238E27FC236}">
                <a16:creationId xmlns:a16="http://schemas.microsoft.com/office/drawing/2014/main" id="{A66FCAD4-90C5-7CFA-A430-75CD58C89710}"/>
              </a:ext>
            </a:extLst>
          </p:cNvPr>
          <p:cNvSpPr txBox="1"/>
          <p:nvPr/>
        </p:nvSpPr>
        <p:spPr>
          <a:xfrm>
            <a:off x="1590261" y="1351722"/>
            <a:ext cx="8600661" cy="5078313"/>
          </a:xfrm>
          <a:prstGeom prst="rect">
            <a:avLst/>
          </a:prstGeom>
          <a:noFill/>
        </p:spPr>
        <p:txBody>
          <a:bodyPr wrap="square" rtlCol="0">
            <a:spAutoFit/>
          </a:bodyPr>
          <a:lstStyle/>
          <a:p>
            <a:r>
              <a:rPr lang="zh-CN" altLang="en-US" sz="3600" b="0" i="0" dirty="0">
                <a:effectLst/>
                <a:latin typeface="Microsoft YaHei" panose="020B0503020204020204" pitchFamily="34" charset="-122"/>
                <a:ea typeface="Microsoft YaHei" panose="020B0503020204020204" pitchFamily="34" charset="-122"/>
              </a:rPr>
              <a:t>现代的电子 计算机技术 全部采用的是二进制</a:t>
            </a:r>
            <a:r>
              <a:rPr lang="en-US" altLang="zh-CN" sz="3600" b="0" i="0" dirty="0">
                <a:effectLst/>
                <a:latin typeface="Microsoft YaHei" panose="020B0503020204020204" pitchFamily="34" charset="-122"/>
                <a:ea typeface="Microsoft YaHei" panose="020B0503020204020204" pitchFamily="34" charset="-122"/>
              </a:rPr>
              <a:t>,</a:t>
            </a:r>
            <a:r>
              <a:rPr lang="zh-CN" altLang="en-US" sz="3600" b="0" i="0" dirty="0">
                <a:effectLst/>
                <a:latin typeface="Microsoft YaHei" panose="020B0503020204020204" pitchFamily="34" charset="-122"/>
                <a:ea typeface="Microsoft YaHei" panose="020B0503020204020204" pitchFamily="34" charset="-122"/>
              </a:rPr>
              <a:t>因为它只使用</a:t>
            </a:r>
            <a:r>
              <a:rPr lang="en-US" altLang="zh-CN" sz="3600" b="0" i="0" dirty="0">
                <a:effectLst/>
                <a:latin typeface="Microsoft YaHei" panose="020B0503020204020204" pitchFamily="34" charset="-122"/>
                <a:ea typeface="Microsoft YaHei" panose="020B0503020204020204" pitchFamily="34" charset="-122"/>
              </a:rPr>
              <a:t>0</a:t>
            </a:r>
            <a:r>
              <a:rPr lang="zh-CN" altLang="en-US" sz="3600" b="0" i="0" dirty="0">
                <a:effectLst/>
                <a:latin typeface="Microsoft YaHei" panose="020B0503020204020204" pitchFamily="34" charset="-122"/>
                <a:ea typeface="Microsoft YaHei" panose="020B0503020204020204" pitchFamily="34" charset="-122"/>
              </a:rPr>
              <a:t>、</a:t>
            </a:r>
            <a:r>
              <a:rPr lang="en-US" altLang="zh-CN" sz="3600" b="0" i="0" dirty="0">
                <a:effectLst/>
                <a:latin typeface="Microsoft YaHei" panose="020B0503020204020204" pitchFamily="34" charset="-122"/>
                <a:ea typeface="Microsoft YaHei" panose="020B0503020204020204" pitchFamily="34" charset="-122"/>
              </a:rPr>
              <a:t>1</a:t>
            </a:r>
            <a:r>
              <a:rPr lang="zh-CN" altLang="en-US" sz="3600" b="0" i="0" dirty="0">
                <a:effectLst/>
                <a:latin typeface="Microsoft YaHei" panose="020B0503020204020204" pitchFamily="34" charset="-122"/>
                <a:ea typeface="Microsoft YaHei" panose="020B0503020204020204" pitchFamily="34" charset="-122"/>
              </a:rPr>
              <a:t>两个数字符号</a:t>
            </a:r>
            <a:r>
              <a:rPr lang="en-US" altLang="zh-CN" sz="3600" b="0" i="0" dirty="0">
                <a:effectLst/>
                <a:latin typeface="Microsoft YaHei" panose="020B0503020204020204" pitchFamily="34" charset="-122"/>
                <a:ea typeface="Microsoft YaHei" panose="020B0503020204020204" pitchFamily="34" charset="-122"/>
              </a:rPr>
              <a:t>,</a:t>
            </a:r>
            <a:r>
              <a:rPr lang="zh-CN" altLang="en-US" sz="3600" b="0" i="0" dirty="0">
                <a:effectLst/>
                <a:latin typeface="Microsoft YaHei" panose="020B0503020204020204" pitchFamily="34" charset="-122"/>
                <a:ea typeface="Microsoft YaHei" panose="020B0503020204020204" pitchFamily="34" charset="-122"/>
              </a:rPr>
              <a:t>非常简单方便</a:t>
            </a:r>
            <a:r>
              <a:rPr lang="en-US" altLang="zh-CN" sz="3600" b="0" i="0" dirty="0">
                <a:effectLst/>
                <a:latin typeface="Microsoft YaHei" panose="020B0503020204020204" pitchFamily="34" charset="-122"/>
                <a:ea typeface="Microsoft YaHei" panose="020B0503020204020204" pitchFamily="34" charset="-122"/>
              </a:rPr>
              <a:t>,</a:t>
            </a:r>
            <a:r>
              <a:rPr lang="zh-CN" altLang="en-US" sz="3600" b="0" i="0" dirty="0">
                <a:effectLst/>
                <a:latin typeface="Microsoft YaHei" panose="020B0503020204020204" pitchFamily="34" charset="-122"/>
                <a:ea typeface="Microsoft YaHei" panose="020B0503020204020204" pitchFamily="34" charset="-122"/>
              </a:rPr>
              <a:t>易于用电子方式实现</a:t>
            </a:r>
            <a:r>
              <a:rPr lang="en-US" altLang="zh-CN" sz="3600" b="0" i="0" dirty="0">
                <a:effectLst/>
                <a:latin typeface="Microsoft YaHei" panose="020B0503020204020204" pitchFamily="34" charset="-122"/>
                <a:ea typeface="Microsoft YaHei" panose="020B0503020204020204" pitchFamily="34" charset="-122"/>
              </a:rPr>
              <a:t>.</a:t>
            </a:r>
            <a:r>
              <a:rPr lang="zh-CN" altLang="en-US" sz="3600" b="0" i="0" dirty="0">
                <a:effectLst/>
                <a:latin typeface="Microsoft YaHei" panose="020B0503020204020204" pitchFamily="34" charset="-122"/>
                <a:ea typeface="Microsoft YaHei" panose="020B0503020204020204" pitchFamily="34" charset="-122"/>
              </a:rPr>
              <a:t>计算机内部处理的信息</a:t>
            </a:r>
            <a:r>
              <a:rPr lang="en-US" altLang="zh-CN" sz="3600" b="0" i="0" dirty="0">
                <a:effectLst/>
                <a:latin typeface="Microsoft YaHei" panose="020B0503020204020204" pitchFamily="34" charset="-122"/>
                <a:ea typeface="Microsoft YaHei" panose="020B0503020204020204" pitchFamily="34" charset="-122"/>
              </a:rPr>
              <a:t>,</a:t>
            </a:r>
            <a:r>
              <a:rPr lang="zh-CN" altLang="en-US" sz="3600" b="0" i="0" dirty="0">
                <a:effectLst/>
                <a:latin typeface="Microsoft YaHei" panose="020B0503020204020204" pitchFamily="34" charset="-122"/>
                <a:ea typeface="Microsoft YaHei" panose="020B0503020204020204" pitchFamily="34" charset="-122"/>
              </a:rPr>
              <a:t>基本都是采用 二进制数 来表示的</a:t>
            </a:r>
            <a:r>
              <a:rPr lang="en-US" altLang="zh-CN" sz="3600" b="0" i="0" dirty="0">
                <a:effectLst/>
                <a:latin typeface="Microsoft YaHei" panose="020B0503020204020204" pitchFamily="34" charset="-122"/>
                <a:ea typeface="Microsoft YaHei" panose="020B0503020204020204" pitchFamily="34" charset="-122"/>
              </a:rPr>
              <a:t>.</a:t>
            </a:r>
            <a:r>
              <a:rPr lang="zh-CN" altLang="en-US" sz="3600" b="1" i="0" dirty="0">
                <a:effectLst/>
                <a:latin typeface="Microsoft YaHei" panose="020B0503020204020204" pitchFamily="34" charset="-122"/>
                <a:ea typeface="Microsoft YaHei" panose="020B0503020204020204" pitchFamily="34" charset="-122"/>
              </a:rPr>
              <a:t>二进制（</a:t>
            </a:r>
            <a:r>
              <a:rPr lang="en-US" altLang="zh-CN" sz="3600" b="1" i="0" dirty="0">
                <a:effectLst/>
                <a:latin typeface="Microsoft YaHei" panose="020B0503020204020204" pitchFamily="34" charset="-122"/>
                <a:ea typeface="Microsoft YaHei" panose="020B0503020204020204" pitchFamily="34" charset="-122"/>
              </a:rPr>
              <a:t>Binary</a:t>
            </a:r>
            <a:r>
              <a:rPr lang="zh-CN" altLang="en-US" sz="3600" b="1" i="0" dirty="0">
                <a:effectLst/>
                <a:latin typeface="Microsoft YaHei" panose="020B0503020204020204" pitchFamily="34" charset="-122"/>
                <a:ea typeface="Microsoft YaHei" panose="020B0503020204020204" pitchFamily="34" charset="-122"/>
              </a:rPr>
              <a:t>）数用</a:t>
            </a:r>
            <a:r>
              <a:rPr lang="en-US" altLang="zh-CN" sz="3600" b="1" i="0" dirty="0">
                <a:effectLst/>
                <a:latin typeface="Microsoft YaHei" panose="020B0503020204020204" pitchFamily="34" charset="-122"/>
                <a:ea typeface="Microsoft YaHei" panose="020B0503020204020204" pitchFamily="34" charset="-122"/>
              </a:rPr>
              <a:t>0</a:t>
            </a:r>
            <a:r>
              <a:rPr lang="zh-CN" altLang="en-US" sz="3600" b="1" i="0" dirty="0">
                <a:effectLst/>
                <a:latin typeface="Microsoft YaHei" panose="020B0503020204020204" pitchFamily="34" charset="-122"/>
                <a:ea typeface="Microsoft YaHei" panose="020B0503020204020204" pitchFamily="34" charset="-122"/>
              </a:rPr>
              <a:t>和</a:t>
            </a:r>
            <a:r>
              <a:rPr lang="en-US" altLang="zh-CN" sz="3600" b="1" i="0" dirty="0">
                <a:effectLst/>
                <a:latin typeface="Microsoft YaHei" panose="020B0503020204020204" pitchFamily="34" charset="-122"/>
                <a:ea typeface="Microsoft YaHei" panose="020B0503020204020204" pitchFamily="34" charset="-122"/>
              </a:rPr>
              <a:t>1</a:t>
            </a:r>
            <a:r>
              <a:rPr lang="zh-CN" altLang="en-US" sz="3600" b="1" i="0" dirty="0">
                <a:effectLst/>
                <a:latin typeface="Microsoft YaHei" panose="020B0503020204020204" pitchFamily="34" charset="-122"/>
                <a:ea typeface="Microsoft YaHei" panose="020B0503020204020204" pitchFamily="34" charset="-122"/>
              </a:rPr>
              <a:t>两个数字及其组合来表示任何数</a:t>
            </a:r>
            <a:r>
              <a:rPr lang="en-US" altLang="zh-CN" sz="3600" b="1" i="0" dirty="0">
                <a:effectLst/>
                <a:latin typeface="Microsoft YaHei" panose="020B0503020204020204" pitchFamily="34" charset="-122"/>
                <a:ea typeface="Microsoft YaHei" panose="020B0503020204020204" pitchFamily="34" charset="-122"/>
              </a:rPr>
              <a:t>.</a:t>
            </a:r>
            <a:r>
              <a:rPr lang="zh-CN" altLang="en-US" sz="3600" b="1" i="0" dirty="0">
                <a:effectLst/>
                <a:latin typeface="Microsoft YaHei" panose="020B0503020204020204" pitchFamily="34" charset="-122"/>
                <a:ea typeface="Microsoft YaHei" panose="020B0503020204020204" pitchFamily="34" charset="-122"/>
              </a:rPr>
              <a:t>进位规则是“逢</a:t>
            </a:r>
            <a:r>
              <a:rPr lang="en-US" altLang="zh-CN" sz="3600" b="1" i="0" dirty="0">
                <a:effectLst/>
                <a:latin typeface="Microsoft YaHei" panose="020B0503020204020204" pitchFamily="34" charset="-122"/>
                <a:ea typeface="Microsoft YaHei" panose="020B0503020204020204" pitchFamily="34" charset="-122"/>
              </a:rPr>
              <a:t>2</a:t>
            </a:r>
            <a:r>
              <a:rPr lang="zh-CN" altLang="en-US" sz="3600" b="1" i="0" dirty="0">
                <a:effectLst/>
                <a:latin typeface="Microsoft YaHei" panose="020B0503020204020204" pitchFamily="34" charset="-122"/>
                <a:ea typeface="Microsoft YaHei" panose="020B0503020204020204" pitchFamily="34" charset="-122"/>
              </a:rPr>
              <a:t>进</a:t>
            </a:r>
            <a:r>
              <a:rPr lang="en-US" altLang="zh-CN" sz="3600" b="1" i="0" dirty="0">
                <a:effectLst/>
                <a:latin typeface="Microsoft YaHei" panose="020B0503020204020204" pitchFamily="34" charset="-122"/>
                <a:ea typeface="Microsoft YaHei" panose="020B0503020204020204" pitchFamily="34" charset="-122"/>
              </a:rPr>
              <a:t>1</a:t>
            </a:r>
            <a:r>
              <a:rPr lang="zh-CN" altLang="en-US" sz="3600" b="0" i="0" dirty="0">
                <a:effectLst/>
                <a:latin typeface="Microsoft YaHei" panose="020B0503020204020204" pitchFamily="34" charset="-122"/>
                <a:ea typeface="Microsoft YaHei" panose="020B0503020204020204" pitchFamily="34" charset="-122"/>
              </a:rPr>
              <a:t>”</a:t>
            </a:r>
            <a:r>
              <a:rPr lang="en-US" altLang="zh-CN" sz="3600" b="0" i="0" dirty="0">
                <a:effectLst/>
                <a:latin typeface="Microsoft YaHei" panose="020B0503020204020204" pitchFamily="34" charset="-122"/>
                <a:ea typeface="Microsoft YaHei" panose="020B0503020204020204" pitchFamily="34" charset="-122"/>
              </a:rPr>
              <a:t>,</a:t>
            </a:r>
            <a:r>
              <a:rPr lang="zh-CN" altLang="en-US" sz="3600" b="0" i="0" dirty="0">
                <a:effectLst/>
                <a:latin typeface="Microsoft YaHei" panose="020B0503020204020204" pitchFamily="34" charset="-122"/>
                <a:ea typeface="Microsoft YaHei" panose="020B0503020204020204" pitchFamily="34" charset="-122"/>
              </a:rPr>
              <a:t>数字</a:t>
            </a:r>
            <a:r>
              <a:rPr lang="en-US" altLang="zh-CN" sz="3600" b="0" i="0" dirty="0">
                <a:effectLst/>
                <a:latin typeface="Microsoft YaHei" panose="020B0503020204020204" pitchFamily="34" charset="-122"/>
                <a:ea typeface="Microsoft YaHei" panose="020B0503020204020204" pitchFamily="34" charset="-122"/>
              </a:rPr>
              <a:t>1</a:t>
            </a:r>
            <a:r>
              <a:rPr lang="zh-CN" altLang="en-US" sz="3600" b="0" i="0" dirty="0">
                <a:effectLst/>
                <a:latin typeface="Microsoft YaHei" panose="020B0503020204020204" pitchFamily="34" charset="-122"/>
                <a:ea typeface="Microsoft YaHei" panose="020B0503020204020204" pitchFamily="34" charset="-122"/>
              </a:rPr>
              <a:t>在不同的位上代表不同的值</a:t>
            </a:r>
            <a:r>
              <a:rPr lang="en-US" altLang="zh-CN" sz="3600" b="0" i="0" dirty="0">
                <a:effectLst/>
                <a:latin typeface="Microsoft YaHei" panose="020B0503020204020204" pitchFamily="34" charset="-122"/>
                <a:ea typeface="Microsoft YaHei" panose="020B0503020204020204" pitchFamily="34" charset="-122"/>
              </a:rPr>
              <a:t>,</a:t>
            </a:r>
            <a:r>
              <a:rPr lang="zh-CN" altLang="en-US" sz="3600" b="0" i="0" dirty="0">
                <a:effectLst/>
                <a:latin typeface="Microsoft YaHei" panose="020B0503020204020204" pitchFamily="34" charset="-122"/>
                <a:ea typeface="Microsoft YaHei" panose="020B0503020204020204" pitchFamily="34" charset="-122"/>
              </a:rPr>
              <a:t>按从右至左的次序</a:t>
            </a:r>
            <a:r>
              <a:rPr lang="en-US" altLang="zh-CN" sz="3600" b="0" i="0" dirty="0">
                <a:effectLst/>
                <a:latin typeface="Microsoft YaHei" panose="020B0503020204020204" pitchFamily="34" charset="-122"/>
                <a:ea typeface="Microsoft YaHei" panose="020B0503020204020204" pitchFamily="34" charset="-122"/>
              </a:rPr>
              <a:t>,</a:t>
            </a:r>
            <a:r>
              <a:rPr lang="zh-CN" altLang="en-US" sz="3600" b="0" i="0" dirty="0">
                <a:effectLst/>
                <a:latin typeface="Microsoft YaHei" panose="020B0503020204020204" pitchFamily="34" charset="-122"/>
                <a:ea typeface="Microsoft YaHei" panose="020B0503020204020204" pitchFamily="34" charset="-122"/>
              </a:rPr>
              <a:t>这个值以二倍递增</a:t>
            </a:r>
            <a:r>
              <a:rPr lang="en-US" altLang="zh-CN" sz="3600" b="0" i="0" dirty="0">
                <a:effectLst/>
                <a:latin typeface="Microsoft YaHei" panose="020B0503020204020204" pitchFamily="34" charset="-122"/>
                <a:ea typeface="Microsoft YaHei" panose="020B0503020204020204" pitchFamily="34" charset="-122"/>
              </a:rPr>
              <a:t>.</a:t>
            </a:r>
            <a:endParaRPr lang="zh-CN" altLang="en-US" sz="3600" dirty="0"/>
          </a:p>
        </p:txBody>
      </p:sp>
    </p:spTree>
    <p:extLst>
      <p:ext uri="{BB962C8B-B14F-4D97-AF65-F5344CB8AC3E}">
        <p14:creationId xmlns:p14="http://schemas.microsoft.com/office/powerpoint/2010/main" val="725945067"/>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E2D0C50-2F1C-DEAA-DE3D-705605AB5293}"/>
              </a:ext>
            </a:extLst>
          </p:cNvPr>
          <p:cNvSpPr>
            <a:spLocks noGrp="1"/>
          </p:cNvSpPr>
          <p:nvPr>
            <p:ph type="body" sz="quarter" idx="10"/>
          </p:nvPr>
        </p:nvSpPr>
        <p:spPr/>
        <p:txBody>
          <a:bodyPr/>
          <a:lstStyle/>
          <a:p>
            <a:r>
              <a:rPr lang="zh-CN" altLang="en-US" dirty="0">
                <a:solidFill>
                  <a:schemeClr val="accent2">
                    <a:lumMod val="75000"/>
                  </a:schemeClr>
                </a:solidFill>
              </a:rPr>
              <a:t>计算机为什么用二进制数</a:t>
            </a:r>
          </a:p>
        </p:txBody>
      </p:sp>
      <p:sp>
        <p:nvSpPr>
          <p:cNvPr id="3" name="文本框 2">
            <a:extLst>
              <a:ext uri="{FF2B5EF4-FFF2-40B4-BE49-F238E27FC236}">
                <a16:creationId xmlns:a16="http://schemas.microsoft.com/office/drawing/2014/main" id="{4195ECEE-DCA1-50E5-55F2-390D1FB2C080}"/>
              </a:ext>
            </a:extLst>
          </p:cNvPr>
          <p:cNvSpPr txBox="1"/>
          <p:nvPr/>
        </p:nvSpPr>
        <p:spPr>
          <a:xfrm>
            <a:off x="543339" y="1219200"/>
            <a:ext cx="11396870" cy="1754326"/>
          </a:xfrm>
          <a:prstGeom prst="rect">
            <a:avLst/>
          </a:prstGeom>
          <a:noFill/>
        </p:spPr>
        <p:txBody>
          <a:bodyPr wrap="square" rtlCol="0">
            <a:spAutoFit/>
          </a:bodyPr>
          <a:lstStyle/>
          <a:p>
            <a:pPr algn="l"/>
            <a:r>
              <a:rPr lang="en-US" altLang="zh-CN" b="0" i="0" dirty="0">
                <a:effectLst/>
                <a:latin typeface="-apple-system"/>
              </a:rPr>
              <a:t>1</a:t>
            </a:r>
            <a:r>
              <a:rPr lang="zh-CN" altLang="en-US" b="0" i="0" dirty="0">
                <a:effectLst/>
                <a:latin typeface="-apple-system"/>
              </a:rPr>
              <a:t>、电路中容易实现 ：</a:t>
            </a:r>
            <a:endParaRPr lang="en-US" altLang="zh-CN" b="0" i="0" dirty="0">
              <a:effectLst/>
              <a:latin typeface="-apple-system"/>
            </a:endParaRPr>
          </a:p>
          <a:p>
            <a:r>
              <a:rPr lang="en-US" altLang="zh-CN" dirty="0">
                <a:latin typeface="-apple-system"/>
              </a:rPr>
              <a:t>2</a:t>
            </a:r>
            <a:r>
              <a:rPr lang="zh-CN" altLang="en-US" dirty="0">
                <a:latin typeface="-apple-system"/>
              </a:rPr>
              <a:t>、物理上最易实现存储 ：</a:t>
            </a:r>
          </a:p>
          <a:p>
            <a:pPr algn="l"/>
            <a:r>
              <a:rPr lang="en-US" altLang="zh-CN" b="0" i="0" dirty="0">
                <a:effectLst/>
                <a:latin typeface="-apple-system"/>
              </a:rPr>
              <a:t>3</a:t>
            </a:r>
            <a:r>
              <a:rPr lang="zh-CN" altLang="en-US" b="0" i="0" dirty="0">
                <a:effectLst/>
                <a:latin typeface="-apple-system"/>
              </a:rPr>
              <a:t>、便于进行加、减运算和计数编码。易于进行转换，二进制与十进制数易于互相转换。</a:t>
            </a:r>
          </a:p>
          <a:p>
            <a:pPr algn="l"/>
            <a:r>
              <a:rPr lang="en-US" altLang="zh-CN" b="0" i="0" dirty="0">
                <a:effectLst/>
                <a:latin typeface="-apple-system"/>
              </a:rPr>
              <a:t>4</a:t>
            </a:r>
            <a:r>
              <a:rPr lang="zh-CN" altLang="en-US" b="0" i="0" dirty="0">
                <a:effectLst/>
                <a:latin typeface="-apple-system"/>
              </a:rPr>
              <a:t>、便于逻辑判断（是或非）。</a:t>
            </a:r>
            <a:endParaRPr lang="en-US" altLang="zh-CN" b="0" i="0" dirty="0">
              <a:effectLst/>
              <a:latin typeface="-apple-system"/>
            </a:endParaRPr>
          </a:p>
          <a:p>
            <a:pPr algn="l"/>
            <a:r>
              <a:rPr lang="en-US" altLang="zh-CN" b="0" i="0" dirty="0">
                <a:effectLst/>
                <a:latin typeface="-apple-system"/>
              </a:rPr>
              <a:t>5</a:t>
            </a:r>
            <a:r>
              <a:rPr lang="zh-CN" altLang="en-US" b="0" i="0" dirty="0">
                <a:effectLst/>
                <a:latin typeface="-apple-system"/>
              </a:rPr>
              <a:t>、用二进制表示数据具有抗干扰能力强，可靠性高等优点。因为每位数据只有高低两个状态，当受到一定程度的干扰时，仍能可靠地分辨出它是高还是低。</a:t>
            </a:r>
          </a:p>
        </p:txBody>
      </p:sp>
    </p:spTree>
    <p:extLst>
      <p:ext uri="{BB962C8B-B14F-4D97-AF65-F5344CB8AC3E}">
        <p14:creationId xmlns:p14="http://schemas.microsoft.com/office/powerpoint/2010/main" val="3351231581"/>
      </p:ext>
    </p:extLst>
  </p:cSld>
  <p:clrMapOvr>
    <a:masterClrMapping/>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B0EBAE41-349C-65E7-E8C3-92213C17F691}"/>
              </a:ext>
            </a:extLst>
          </p:cNvPr>
          <p:cNvSpPr>
            <a:spLocks noGrp="1"/>
          </p:cNvSpPr>
          <p:nvPr>
            <p:ph type="body" sz="quarter" idx="10"/>
          </p:nvPr>
        </p:nvSpPr>
        <p:spPr>
          <a:xfrm>
            <a:off x="819790" y="255992"/>
            <a:ext cx="10884530" cy="3853363"/>
          </a:xfrm>
          <a:effectLst>
            <a:glow rad="228600">
              <a:schemeClr val="accent4">
                <a:satMod val="175000"/>
                <a:alpha val="40000"/>
              </a:schemeClr>
            </a:glow>
          </a:effectLst>
        </p:spPr>
        <p:txBody>
          <a:bodyPr>
            <a:spAutoFit/>
            <a:scene3d>
              <a:camera prst="orthographicFront"/>
              <a:lightRig rig="sunset" dir="t"/>
            </a:scene3d>
            <a:sp3d extrusionH="57150" contourW="12700" prstMaterial="matte">
              <a:bevelT w="50800" h="38100" prst="riblet"/>
              <a:bevelB w="57150" h="38100" prst="artDeco"/>
              <a:extrusionClr>
                <a:schemeClr val="accent2">
                  <a:lumMod val="75000"/>
                </a:schemeClr>
              </a:extrusionClr>
              <a:contourClr>
                <a:schemeClr val="bg2">
                  <a:lumMod val="25000"/>
                </a:schemeClr>
              </a:contourClr>
            </a:sp3d>
          </a:bodyPr>
          <a:lstStyle/>
          <a:p>
            <a:endParaRPr lang="en-US" altLang="zh-CN" dirty="0">
              <a:ln>
                <a:solidFill>
                  <a:schemeClr val="accent1"/>
                </a:solidFill>
              </a:ln>
              <a:solidFill>
                <a:srgbClr val="FF0000"/>
              </a:solidFill>
            </a:endParaRPr>
          </a:p>
          <a:p>
            <a:endParaRPr lang="en-US" altLang="zh-CN" dirty="0">
              <a:ln>
                <a:solidFill>
                  <a:schemeClr val="accent1"/>
                </a:solidFill>
              </a:ln>
              <a:solidFill>
                <a:srgbClr val="FF0000"/>
              </a:solidFill>
            </a:endParaRPr>
          </a:p>
          <a:p>
            <a:endParaRPr lang="en-US" altLang="zh-CN" dirty="0">
              <a:ln>
                <a:solidFill>
                  <a:schemeClr val="accent1"/>
                </a:solidFill>
              </a:ln>
              <a:solidFill>
                <a:srgbClr val="FF0000"/>
              </a:solidFill>
            </a:endParaRPr>
          </a:p>
          <a:p>
            <a:endParaRPr lang="en-US" altLang="zh-CN" dirty="0">
              <a:ln>
                <a:solidFill>
                  <a:schemeClr val="accent1"/>
                </a:solidFill>
              </a:ln>
              <a:solidFill>
                <a:srgbClr val="FF0000"/>
              </a:solidFill>
            </a:endParaRPr>
          </a:p>
          <a:p>
            <a:r>
              <a:rPr lang="en-US" altLang="zh-CN" dirty="0">
                <a:ln>
                  <a:solidFill>
                    <a:schemeClr val="accent1"/>
                  </a:solidFill>
                </a:ln>
                <a:solidFill>
                  <a:srgbClr val="FF0000"/>
                </a:solidFill>
              </a:rPr>
              <a:t>					</a:t>
            </a:r>
          </a:p>
          <a:p>
            <a:endParaRPr lang="en-US" altLang="zh-CN" dirty="0">
              <a:ln>
                <a:solidFill>
                  <a:schemeClr val="accent1"/>
                </a:solidFill>
              </a:ln>
              <a:solidFill>
                <a:srgbClr val="FF0000"/>
              </a:solidFill>
            </a:endParaRPr>
          </a:p>
          <a:p>
            <a:r>
              <a:rPr lang="en-US" altLang="zh-CN" dirty="0">
                <a:ln>
                  <a:solidFill>
                    <a:schemeClr val="accent1"/>
                  </a:solidFill>
                </a:ln>
                <a:solidFill>
                  <a:srgbClr val="FF0000"/>
                </a:solidFill>
              </a:rPr>
              <a:t>				</a:t>
            </a:r>
            <a:r>
              <a:rPr lang="zh-CN" altLang="en-US" sz="4800" b="0" i="1" u="sng" dirty="0">
                <a:ln>
                  <a:solidFill>
                    <a:schemeClr val="accent1"/>
                  </a:solidFill>
                </a:ln>
                <a:solidFill>
                  <a:srgbClr val="FF0000"/>
                </a:solidFill>
                <a:effectLst>
                  <a:glow rad="1905000">
                    <a:schemeClr val="accent1">
                      <a:alpha val="69000"/>
                    </a:schemeClr>
                  </a:glow>
                </a:effectLst>
              </a:rPr>
              <a:t>二进制运算</a:t>
            </a:r>
          </a:p>
        </p:txBody>
      </p:sp>
      <p:pic>
        <p:nvPicPr>
          <p:cNvPr id="6" name="图形 5" descr="教室 纯色填充">
            <a:extLst>
              <a:ext uri="{FF2B5EF4-FFF2-40B4-BE49-F238E27FC236}">
                <a16:creationId xmlns:a16="http://schemas.microsoft.com/office/drawing/2014/main" id="{54C02D7D-FCD2-84E9-3DB4-4E21D172755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989497" y="1788884"/>
            <a:ext cx="11234059" cy="4640941"/>
          </a:xfrm>
          <a:prstGeom prst="rect">
            <a:avLst/>
          </a:prstGeom>
        </p:spPr>
      </p:pic>
    </p:spTree>
    <p:extLst>
      <p:ext uri="{BB962C8B-B14F-4D97-AF65-F5344CB8AC3E}">
        <p14:creationId xmlns:p14="http://schemas.microsoft.com/office/powerpoint/2010/main" val="36443804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396A76E-5527-150A-4D2C-0B6A5ADB170F}"/>
              </a:ext>
            </a:extLst>
          </p:cNvPr>
          <p:cNvSpPr>
            <a:spLocks noGrp="1"/>
          </p:cNvSpPr>
          <p:nvPr>
            <p:ph type="body" sz="quarter" idx="10"/>
          </p:nvPr>
        </p:nvSpPr>
        <p:spPr>
          <a:xfrm>
            <a:off x="819790" y="255992"/>
            <a:ext cx="10875253" cy="525886"/>
          </a:xfrm>
        </p:spPr>
        <p:txBody>
          <a:bodyPr/>
          <a:lstStyle/>
          <a:p>
            <a:endParaRPr lang="zh-CN" altLang="en-US" dirty="0">
              <a:solidFill>
                <a:schemeClr val="accent2">
                  <a:lumMod val="75000"/>
                </a:schemeClr>
              </a:solidFill>
            </a:endParaRPr>
          </a:p>
        </p:txBody>
      </p:sp>
      <p:pic>
        <p:nvPicPr>
          <p:cNvPr id="4" name="图片 3">
            <a:extLst>
              <a:ext uri="{FF2B5EF4-FFF2-40B4-BE49-F238E27FC236}">
                <a16:creationId xmlns:a16="http://schemas.microsoft.com/office/drawing/2014/main" id="{AE90A659-DADC-027B-0DE1-BD37B42ECA6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025" y="1"/>
            <a:ext cx="12460356" cy="6858000"/>
          </a:xfrm>
          <a:prstGeom prst="rect">
            <a:avLst/>
          </a:prstGeom>
        </p:spPr>
      </p:pic>
      <p:pic>
        <p:nvPicPr>
          <p:cNvPr id="6" name="图形 5" descr="头上的大脑 纯色填充">
            <a:extLst>
              <a:ext uri="{FF2B5EF4-FFF2-40B4-BE49-F238E27FC236}">
                <a16:creationId xmlns:a16="http://schemas.microsoft.com/office/drawing/2014/main" id="{97E570E4-347F-E5BE-FD77-A8AE593C36E1}"/>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7427844" y="5840895"/>
            <a:ext cx="5605670" cy="914400"/>
          </a:xfrm>
          <a:prstGeom prst="rect">
            <a:avLst/>
          </a:prstGeom>
        </p:spPr>
      </p:pic>
      <p:sp>
        <p:nvSpPr>
          <p:cNvPr id="8" name="矩形 7">
            <a:extLst>
              <a:ext uri="{FF2B5EF4-FFF2-40B4-BE49-F238E27FC236}">
                <a16:creationId xmlns:a16="http://schemas.microsoft.com/office/drawing/2014/main" id="{224D8674-6569-DA96-3EC8-CD7FD647CDC9}"/>
              </a:ext>
            </a:extLst>
          </p:cNvPr>
          <p:cNvSpPr/>
          <p:nvPr/>
        </p:nvSpPr>
        <p:spPr>
          <a:xfrm>
            <a:off x="0" y="3233530"/>
            <a:ext cx="3412435" cy="251792"/>
          </a:xfrm>
          <a:prstGeom prst="rect">
            <a:avLst/>
          </a:prstGeom>
          <a:ln/>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ln w="0"/>
                <a:solidFill>
                  <a:schemeClr val="bg1"/>
                </a:solidFill>
                <a:effectLst>
                  <a:glow rad="228600">
                    <a:schemeClr val="accent2">
                      <a:satMod val="175000"/>
                      <a:alpha val="40000"/>
                    </a:schemeClr>
                  </a:glow>
                  <a:outerShdw blurRad="38100" dist="19050" dir="2700000" algn="tl" rotWithShape="0">
                    <a:schemeClr val="dk1">
                      <a:alpha val="40000"/>
                    </a:schemeClr>
                  </a:outerShdw>
                </a:effectLst>
              </a:rPr>
              <a:t>十进制转二进制</a:t>
            </a:r>
          </a:p>
        </p:txBody>
      </p:sp>
      <p:sp>
        <p:nvSpPr>
          <p:cNvPr id="9" name="矩形 8">
            <a:extLst>
              <a:ext uri="{FF2B5EF4-FFF2-40B4-BE49-F238E27FC236}">
                <a16:creationId xmlns:a16="http://schemas.microsoft.com/office/drawing/2014/main" id="{B385F7E3-2312-4698-D2C7-C3F487E84528}"/>
              </a:ext>
            </a:extLst>
          </p:cNvPr>
          <p:cNvSpPr/>
          <p:nvPr/>
        </p:nvSpPr>
        <p:spPr>
          <a:xfrm>
            <a:off x="0" y="69574"/>
            <a:ext cx="2140226" cy="25179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effectLst>
                  <a:glow rad="228600">
                    <a:schemeClr val="accent2">
                      <a:satMod val="175000"/>
                      <a:alpha val="40000"/>
                    </a:schemeClr>
                  </a:glow>
                </a:effectLst>
              </a:rPr>
              <a:t>二进制转十进制</a:t>
            </a:r>
          </a:p>
        </p:txBody>
      </p:sp>
    </p:spTree>
    <p:extLst>
      <p:ext uri="{BB962C8B-B14F-4D97-AF65-F5344CB8AC3E}">
        <p14:creationId xmlns:p14="http://schemas.microsoft.com/office/powerpoint/2010/main" val="23141073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0C6788C1-6359-51DA-E0E7-AF5B0D0E69F3}"/>
              </a:ext>
            </a:extLst>
          </p:cNvPr>
          <p:cNvSpPr>
            <a:spLocks noGrp="1"/>
          </p:cNvSpPr>
          <p:nvPr>
            <p:ph type="body" sz="quarter" idx="10"/>
          </p:nvPr>
        </p:nvSpPr>
        <p:spPr/>
        <p:txBody>
          <a:bodyPr/>
          <a:lstStyle/>
          <a:p>
            <a:endParaRPr lang="zh-CN" altLang="en-US"/>
          </a:p>
        </p:txBody>
      </p:sp>
      <p:pic>
        <p:nvPicPr>
          <p:cNvPr id="4" name="图片 3">
            <a:extLst>
              <a:ext uri="{FF2B5EF4-FFF2-40B4-BE49-F238E27FC236}">
                <a16:creationId xmlns:a16="http://schemas.microsoft.com/office/drawing/2014/main" id="{C5D23E6C-5BB1-04D3-CCEC-DE41C5E9F41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156" y="0"/>
            <a:ext cx="12384156" cy="6858000"/>
          </a:xfrm>
          <a:prstGeom prst="rect">
            <a:avLst/>
          </a:prstGeom>
        </p:spPr>
      </p:pic>
    </p:spTree>
    <p:extLst>
      <p:ext uri="{BB962C8B-B14F-4D97-AF65-F5344CB8AC3E}">
        <p14:creationId xmlns:p14="http://schemas.microsoft.com/office/powerpoint/2010/main" val="414805541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707cf4b8-2382-11eb-96d9-86c835170013">
            <a:hlinkClick r:id="" action="ppaction://media"/>
            <a:extLst>
              <a:ext uri="{FF2B5EF4-FFF2-40B4-BE49-F238E27FC236}">
                <a16:creationId xmlns:a16="http://schemas.microsoft.com/office/drawing/2014/main" id="{E5BD41D5-4635-D66B-04D5-E8D85718548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50800"/>
            <a:ext cx="12126685" cy="7081157"/>
          </a:xfrm>
          <a:prstGeom prst="rect">
            <a:avLst/>
          </a:prstGeom>
        </p:spPr>
      </p:pic>
    </p:spTree>
    <p:extLst>
      <p:ext uri="{BB962C8B-B14F-4D97-AF65-F5344CB8AC3E}">
        <p14:creationId xmlns:p14="http://schemas.microsoft.com/office/powerpoint/2010/main" val="19390132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8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62"/>
        <p:cNvGrpSpPr/>
        <p:nvPr/>
      </p:nvGrpSpPr>
      <p:grpSpPr>
        <a:xfrm>
          <a:off x="0" y="0"/>
          <a:ext cx="0" cy="0"/>
          <a:chOff x="0" y="0"/>
          <a:chExt cx="0" cy="0"/>
        </a:xfrm>
      </p:grpSpPr>
      <p:pic>
        <p:nvPicPr>
          <p:cNvPr id="3" name="图片 2">
            <a:extLst>
              <a:ext uri="{FF2B5EF4-FFF2-40B4-BE49-F238E27FC236}">
                <a16:creationId xmlns:a16="http://schemas.microsoft.com/office/drawing/2014/main" id="{9660AD3F-C9C0-03F9-F1A3-DC5D504A4A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17659" cy="6156986"/>
          </a:xfrm>
          <a:prstGeom prst="rect">
            <a:avLst/>
          </a:prstGeom>
        </p:spPr>
      </p:pic>
      <p:sp>
        <p:nvSpPr>
          <p:cNvPr id="364" name="Google Shape;364;p35"/>
          <p:cNvSpPr txBox="1">
            <a:spLocks noGrp="1"/>
          </p:cNvSpPr>
          <p:nvPr>
            <p:ph type="ctrTitle" idx="4294967295"/>
          </p:nvPr>
        </p:nvSpPr>
        <p:spPr>
          <a:xfrm>
            <a:off x="188686" y="1470180"/>
            <a:ext cx="8791575" cy="2513991"/>
          </a:xfrm>
          <a:prstGeom prst="rect">
            <a:avLst/>
          </a:prstGeom>
          <a:effectLst>
            <a:glow rad="228600">
              <a:schemeClr val="accent1">
                <a:satMod val="175000"/>
                <a:alpha val="40000"/>
              </a:schemeClr>
            </a:glow>
            <a:outerShdw blurRad="50800" dist="38100" dir="5400000" algn="t" rotWithShape="0">
              <a:prstClr val="black">
                <a:alpha val="40000"/>
              </a:prstClr>
            </a:outerShdw>
            <a:reflection blurRad="6350" stA="50000" endA="300" endPos="90000" dist="50800" dir="5400000" sy="-100000" algn="bl" rotWithShape="0"/>
          </a:effectLst>
          <a:scene3d>
            <a:camera prst="orthographicFront"/>
            <a:lightRig rig="threePt" dir="t"/>
          </a:scene3d>
          <a:sp3d>
            <a:bevelT prst="relaxedInset"/>
          </a:sp3d>
        </p:spPr>
        <p:txBody>
          <a:bodyPr spcFirstLastPara="1" wrap="square" lIns="121900" tIns="121900" rIns="121900" bIns="121900" anchor="t" anchorCtr="0">
            <a:noAutofit/>
          </a:bodyPr>
          <a:lstStyle/>
          <a:p>
            <a:pPr marL="0" lvl="0" indent="0" algn="ctr" rtl="0">
              <a:spcBef>
                <a:spcPts val="0"/>
              </a:spcBef>
              <a:spcAft>
                <a:spcPts val="0"/>
              </a:spcAft>
              <a:buNone/>
            </a:pPr>
            <a:r>
              <a:rPr lang="en-GB" sz="11735"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THANKS</a:t>
            </a:r>
            <a:r>
              <a:rPr lang="en-GB" sz="128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endParaRPr sz="12800" dirty="0">
              <a:solidFill>
                <a:schemeClr val="tx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66" name="Google Shape;366;p35"/>
          <p:cNvSpPr/>
          <p:nvPr/>
        </p:nvSpPr>
        <p:spPr>
          <a:xfrm>
            <a:off x="10738979" y="437087"/>
            <a:ext cx="1064009" cy="967780"/>
          </a:xfrm>
          <a:custGeom>
            <a:avLst/>
            <a:gdLst/>
            <a:ahLst/>
            <a:cxnLst/>
            <a:rect l="l" t="t" r="r" b="b"/>
            <a:pathLst>
              <a:path w="16218" h="14752" extrusionOk="0">
                <a:moveTo>
                  <a:pt x="7694" y="0"/>
                </a:moveTo>
                <a:lnTo>
                  <a:pt x="7279" y="25"/>
                </a:lnTo>
                <a:lnTo>
                  <a:pt x="6863" y="74"/>
                </a:lnTo>
                <a:lnTo>
                  <a:pt x="6473" y="123"/>
                </a:lnTo>
                <a:lnTo>
                  <a:pt x="6082" y="196"/>
                </a:lnTo>
                <a:lnTo>
                  <a:pt x="5691" y="293"/>
                </a:lnTo>
                <a:lnTo>
                  <a:pt x="5325" y="416"/>
                </a:lnTo>
                <a:lnTo>
                  <a:pt x="4958" y="538"/>
                </a:lnTo>
                <a:lnTo>
                  <a:pt x="4592" y="660"/>
                </a:lnTo>
                <a:lnTo>
                  <a:pt x="4250" y="831"/>
                </a:lnTo>
                <a:lnTo>
                  <a:pt x="3908" y="977"/>
                </a:lnTo>
                <a:lnTo>
                  <a:pt x="3566" y="1173"/>
                </a:lnTo>
                <a:lnTo>
                  <a:pt x="3249" y="1368"/>
                </a:lnTo>
                <a:lnTo>
                  <a:pt x="2956" y="1563"/>
                </a:lnTo>
                <a:lnTo>
                  <a:pt x="2663" y="1783"/>
                </a:lnTo>
                <a:lnTo>
                  <a:pt x="2370" y="2003"/>
                </a:lnTo>
                <a:lnTo>
                  <a:pt x="2101" y="2247"/>
                </a:lnTo>
                <a:lnTo>
                  <a:pt x="1857" y="2492"/>
                </a:lnTo>
                <a:lnTo>
                  <a:pt x="1612" y="2760"/>
                </a:lnTo>
                <a:lnTo>
                  <a:pt x="1393" y="3029"/>
                </a:lnTo>
                <a:lnTo>
                  <a:pt x="1173" y="3298"/>
                </a:lnTo>
                <a:lnTo>
                  <a:pt x="977" y="3591"/>
                </a:lnTo>
                <a:lnTo>
                  <a:pt x="807" y="3884"/>
                </a:lnTo>
                <a:lnTo>
                  <a:pt x="636" y="4201"/>
                </a:lnTo>
                <a:lnTo>
                  <a:pt x="489" y="4519"/>
                </a:lnTo>
                <a:lnTo>
                  <a:pt x="367" y="4836"/>
                </a:lnTo>
                <a:lnTo>
                  <a:pt x="245" y="5154"/>
                </a:lnTo>
                <a:lnTo>
                  <a:pt x="172" y="5496"/>
                </a:lnTo>
                <a:lnTo>
                  <a:pt x="98" y="5838"/>
                </a:lnTo>
                <a:lnTo>
                  <a:pt x="49" y="6179"/>
                </a:lnTo>
                <a:lnTo>
                  <a:pt x="1" y="6521"/>
                </a:lnTo>
                <a:lnTo>
                  <a:pt x="1" y="6888"/>
                </a:lnTo>
                <a:lnTo>
                  <a:pt x="1" y="7254"/>
                </a:lnTo>
                <a:lnTo>
                  <a:pt x="49" y="7645"/>
                </a:lnTo>
                <a:lnTo>
                  <a:pt x="98" y="8011"/>
                </a:lnTo>
                <a:lnTo>
                  <a:pt x="196" y="8353"/>
                </a:lnTo>
                <a:lnTo>
                  <a:pt x="294" y="8719"/>
                </a:lnTo>
                <a:lnTo>
                  <a:pt x="416" y="9061"/>
                </a:lnTo>
                <a:lnTo>
                  <a:pt x="562" y="9403"/>
                </a:lnTo>
                <a:lnTo>
                  <a:pt x="733" y="9745"/>
                </a:lnTo>
                <a:lnTo>
                  <a:pt x="904" y="10063"/>
                </a:lnTo>
                <a:lnTo>
                  <a:pt x="1100" y="10356"/>
                </a:lnTo>
                <a:lnTo>
                  <a:pt x="1344" y="10673"/>
                </a:lnTo>
                <a:lnTo>
                  <a:pt x="1564" y="10966"/>
                </a:lnTo>
                <a:lnTo>
                  <a:pt x="1832" y="11235"/>
                </a:lnTo>
                <a:lnTo>
                  <a:pt x="2101" y="11504"/>
                </a:lnTo>
                <a:lnTo>
                  <a:pt x="2394" y="11772"/>
                </a:lnTo>
                <a:lnTo>
                  <a:pt x="2687" y="12017"/>
                </a:lnTo>
                <a:lnTo>
                  <a:pt x="2492" y="12383"/>
                </a:lnTo>
                <a:lnTo>
                  <a:pt x="2272" y="12749"/>
                </a:lnTo>
                <a:lnTo>
                  <a:pt x="2028" y="13140"/>
                </a:lnTo>
                <a:lnTo>
                  <a:pt x="1710" y="13506"/>
                </a:lnTo>
                <a:lnTo>
                  <a:pt x="1368" y="13873"/>
                </a:lnTo>
                <a:lnTo>
                  <a:pt x="1173" y="14044"/>
                </a:lnTo>
                <a:lnTo>
                  <a:pt x="953" y="14190"/>
                </a:lnTo>
                <a:lnTo>
                  <a:pt x="733" y="14337"/>
                </a:lnTo>
                <a:lnTo>
                  <a:pt x="513" y="14483"/>
                </a:lnTo>
                <a:lnTo>
                  <a:pt x="269" y="14581"/>
                </a:lnTo>
                <a:lnTo>
                  <a:pt x="1" y="14703"/>
                </a:lnTo>
                <a:lnTo>
                  <a:pt x="123" y="14703"/>
                </a:lnTo>
                <a:lnTo>
                  <a:pt x="489" y="14752"/>
                </a:lnTo>
                <a:lnTo>
                  <a:pt x="1368" y="14752"/>
                </a:lnTo>
                <a:lnTo>
                  <a:pt x="1710" y="14728"/>
                </a:lnTo>
                <a:lnTo>
                  <a:pt x="2101" y="14654"/>
                </a:lnTo>
                <a:lnTo>
                  <a:pt x="2492" y="14581"/>
                </a:lnTo>
                <a:lnTo>
                  <a:pt x="2907" y="14459"/>
                </a:lnTo>
                <a:lnTo>
                  <a:pt x="3322" y="14312"/>
                </a:lnTo>
                <a:lnTo>
                  <a:pt x="3762" y="14117"/>
                </a:lnTo>
                <a:lnTo>
                  <a:pt x="4177" y="13873"/>
                </a:lnTo>
                <a:lnTo>
                  <a:pt x="4592" y="13604"/>
                </a:lnTo>
                <a:lnTo>
                  <a:pt x="4983" y="13238"/>
                </a:lnTo>
                <a:lnTo>
                  <a:pt x="5349" y="13360"/>
                </a:lnTo>
                <a:lnTo>
                  <a:pt x="5716" y="13482"/>
                </a:lnTo>
                <a:lnTo>
                  <a:pt x="6106" y="13555"/>
                </a:lnTo>
                <a:lnTo>
                  <a:pt x="6497" y="13628"/>
                </a:lnTo>
                <a:lnTo>
                  <a:pt x="6888" y="13702"/>
                </a:lnTo>
                <a:lnTo>
                  <a:pt x="7279" y="13751"/>
                </a:lnTo>
                <a:lnTo>
                  <a:pt x="7694" y="13775"/>
                </a:lnTo>
                <a:lnTo>
                  <a:pt x="8524" y="13775"/>
                </a:lnTo>
                <a:lnTo>
                  <a:pt x="8939" y="13751"/>
                </a:lnTo>
                <a:lnTo>
                  <a:pt x="9355" y="13702"/>
                </a:lnTo>
                <a:lnTo>
                  <a:pt x="9745" y="13628"/>
                </a:lnTo>
                <a:lnTo>
                  <a:pt x="10136" y="13555"/>
                </a:lnTo>
                <a:lnTo>
                  <a:pt x="10527" y="13458"/>
                </a:lnTo>
                <a:lnTo>
                  <a:pt x="10893" y="13360"/>
                </a:lnTo>
                <a:lnTo>
                  <a:pt x="11260" y="13238"/>
                </a:lnTo>
                <a:lnTo>
                  <a:pt x="11626" y="13091"/>
                </a:lnTo>
                <a:lnTo>
                  <a:pt x="11968" y="12945"/>
                </a:lnTo>
                <a:lnTo>
                  <a:pt x="12310" y="12774"/>
                </a:lnTo>
                <a:lnTo>
                  <a:pt x="12652" y="12603"/>
                </a:lnTo>
                <a:lnTo>
                  <a:pt x="12969" y="12407"/>
                </a:lnTo>
                <a:lnTo>
                  <a:pt x="13262" y="12212"/>
                </a:lnTo>
                <a:lnTo>
                  <a:pt x="13555" y="11992"/>
                </a:lnTo>
                <a:lnTo>
                  <a:pt x="13848" y="11748"/>
                </a:lnTo>
                <a:lnTo>
                  <a:pt x="14117" y="11528"/>
                </a:lnTo>
                <a:lnTo>
                  <a:pt x="14361" y="11259"/>
                </a:lnTo>
                <a:lnTo>
                  <a:pt x="14606" y="11015"/>
                </a:lnTo>
                <a:lnTo>
                  <a:pt x="14825" y="10747"/>
                </a:lnTo>
                <a:lnTo>
                  <a:pt x="15045" y="10453"/>
                </a:lnTo>
                <a:lnTo>
                  <a:pt x="15241" y="10160"/>
                </a:lnTo>
                <a:lnTo>
                  <a:pt x="15412" y="9867"/>
                </a:lnTo>
                <a:lnTo>
                  <a:pt x="15582" y="9574"/>
                </a:lnTo>
                <a:lnTo>
                  <a:pt x="15729" y="9257"/>
                </a:lnTo>
                <a:lnTo>
                  <a:pt x="15851" y="8939"/>
                </a:lnTo>
                <a:lnTo>
                  <a:pt x="15973" y="8597"/>
                </a:lnTo>
                <a:lnTo>
                  <a:pt x="16047" y="8280"/>
                </a:lnTo>
                <a:lnTo>
                  <a:pt x="16120" y="7938"/>
                </a:lnTo>
                <a:lnTo>
                  <a:pt x="16169" y="7596"/>
                </a:lnTo>
                <a:lnTo>
                  <a:pt x="16217" y="7230"/>
                </a:lnTo>
                <a:lnTo>
                  <a:pt x="16217" y="6888"/>
                </a:lnTo>
                <a:lnTo>
                  <a:pt x="16217" y="6521"/>
                </a:lnTo>
                <a:lnTo>
                  <a:pt x="16169" y="6179"/>
                </a:lnTo>
                <a:lnTo>
                  <a:pt x="16120" y="5838"/>
                </a:lnTo>
                <a:lnTo>
                  <a:pt x="16047" y="5496"/>
                </a:lnTo>
                <a:lnTo>
                  <a:pt x="15973" y="5154"/>
                </a:lnTo>
                <a:lnTo>
                  <a:pt x="15851" y="4836"/>
                </a:lnTo>
                <a:lnTo>
                  <a:pt x="15729" y="4519"/>
                </a:lnTo>
                <a:lnTo>
                  <a:pt x="15582" y="4201"/>
                </a:lnTo>
                <a:lnTo>
                  <a:pt x="15412" y="3884"/>
                </a:lnTo>
                <a:lnTo>
                  <a:pt x="15241" y="3591"/>
                </a:lnTo>
                <a:lnTo>
                  <a:pt x="15045" y="3298"/>
                </a:lnTo>
                <a:lnTo>
                  <a:pt x="14825" y="3029"/>
                </a:lnTo>
                <a:lnTo>
                  <a:pt x="14606" y="2760"/>
                </a:lnTo>
                <a:lnTo>
                  <a:pt x="14361" y="2492"/>
                </a:lnTo>
                <a:lnTo>
                  <a:pt x="14117" y="2247"/>
                </a:lnTo>
                <a:lnTo>
                  <a:pt x="13848" y="2003"/>
                </a:lnTo>
                <a:lnTo>
                  <a:pt x="13555" y="1783"/>
                </a:lnTo>
                <a:lnTo>
                  <a:pt x="13262" y="1563"/>
                </a:lnTo>
                <a:lnTo>
                  <a:pt x="12969" y="1368"/>
                </a:lnTo>
                <a:lnTo>
                  <a:pt x="12652" y="1173"/>
                </a:lnTo>
                <a:lnTo>
                  <a:pt x="12310" y="977"/>
                </a:lnTo>
                <a:lnTo>
                  <a:pt x="11968" y="831"/>
                </a:lnTo>
                <a:lnTo>
                  <a:pt x="11626" y="660"/>
                </a:lnTo>
                <a:lnTo>
                  <a:pt x="11260" y="538"/>
                </a:lnTo>
                <a:lnTo>
                  <a:pt x="10893" y="416"/>
                </a:lnTo>
                <a:lnTo>
                  <a:pt x="10527" y="293"/>
                </a:lnTo>
                <a:lnTo>
                  <a:pt x="10136" y="196"/>
                </a:lnTo>
                <a:lnTo>
                  <a:pt x="9745" y="123"/>
                </a:lnTo>
                <a:lnTo>
                  <a:pt x="9355" y="74"/>
                </a:lnTo>
                <a:lnTo>
                  <a:pt x="8939" y="25"/>
                </a:lnTo>
                <a:lnTo>
                  <a:pt x="8524" y="0"/>
                </a:lnTo>
                <a:close/>
              </a:path>
            </a:pathLst>
          </a:custGeom>
          <a:solidFill>
            <a:srgbClr val="FFB600"/>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865">
              <a:latin typeface="Arial" panose="020B0604020202020204" pitchFamily="34" charset="0"/>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F2124"/>
        </a:solidFill>
        <a:effectLst/>
      </p:bgPr>
    </p:bg>
    <p:spTree>
      <p:nvGrpSpPr>
        <p:cNvPr id="1" name=""/>
        <p:cNvGrpSpPr/>
        <p:nvPr/>
      </p:nvGrpSpPr>
      <p:grpSpPr>
        <a:xfrm>
          <a:off x="0" y="0"/>
          <a:ext cx="0" cy="0"/>
          <a:chOff x="0" y="0"/>
          <a:chExt cx="0" cy="0"/>
        </a:xfrm>
      </p:grpSpPr>
      <p:sp>
        <p:nvSpPr>
          <p:cNvPr id="14" name="文本占位符 13"/>
          <p:cNvSpPr>
            <a:spLocks noGrp="1"/>
          </p:cNvSpPr>
          <p:nvPr>
            <p:ph type="body" sz="quarter" idx="10"/>
          </p:nvPr>
        </p:nvSpPr>
        <p:spPr>
          <a:xfrm>
            <a:off x="5362000" y="1756653"/>
            <a:ext cx="1468001" cy="923330"/>
          </a:xfrm>
        </p:spPr>
        <p:txBody>
          <a:bodyPr/>
          <a:lstStyle/>
          <a:p>
            <a:r>
              <a:rPr lang="en-US" altLang="zh-CN">
                <a:latin typeface="Arial" panose="020B0604020202020204" pitchFamily="34" charset="0"/>
                <a:ea typeface="微软雅黑" panose="020B0503020204020204" charset="-122"/>
              </a:rPr>
              <a:t>01</a:t>
            </a:r>
            <a:endParaRPr lang="zh-CN" altLang="en-US">
              <a:latin typeface="Arial" panose="020B0604020202020204" pitchFamily="34" charset="0"/>
              <a:ea typeface="微软雅黑" panose="020B0503020204020204" charset="-122"/>
            </a:endParaRPr>
          </a:p>
        </p:txBody>
      </p:sp>
      <p:sp>
        <p:nvSpPr>
          <p:cNvPr id="21" name="文本占位符 20"/>
          <p:cNvSpPr>
            <a:spLocks noGrp="1"/>
          </p:cNvSpPr>
          <p:nvPr>
            <p:ph type="body" sz="quarter" idx="11"/>
          </p:nvPr>
        </p:nvSpPr>
        <p:spPr/>
        <p:txBody>
          <a:bodyPr/>
          <a:lstStyle/>
          <a:p>
            <a:r>
              <a:rPr lang="zh-CN" altLang="en-US" dirty="0">
                <a:solidFill>
                  <a:schemeClr val="tx1"/>
                </a:solidFill>
                <a:latin typeface="Arial" panose="020B0604020202020204" pitchFamily="34" charset="0"/>
                <a:ea typeface="微软雅黑" panose="020B0503020204020204" charset="-122"/>
              </a:rPr>
              <a:t>二进制简介</a:t>
            </a:r>
          </a:p>
        </p:txBody>
      </p:sp>
      <p:sp>
        <p:nvSpPr>
          <p:cNvPr id="22" name="文本占位符 21"/>
          <p:cNvSpPr>
            <a:spLocks noGrp="1"/>
          </p:cNvSpPr>
          <p:nvPr>
            <p:ph type="body" sz="quarter" idx="12"/>
          </p:nvPr>
        </p:nvSpPr>
        <p:spPr>
          <a:xfrm>
            <a:off x="2042494" y="4626805"/>
            <a:ext cx="8107012" cy="584775"/>
          </a:xfrm>
        </p:spPr>
        <p:txBody>
          <a:bodyPr/>
          <a:lstStyle/>
          <a:p>
            <a:r>
              <a:rPr lang="en-US" altLang="zh-CN">
                <a:latin typeface="Arial" panose="020B0604020202020204" pitchFamily="34" charset="0"/>
                <a:ea typeface="微软雅黑" panose="020B0503020204020204" charset="-122"/>
              </a:rPr>
              <a:t>Please Add Text Here</a:t>
            </a:r>
          </a:p>
          <a:p>
            <a:endParaRPr lang="zh-CN" altLang="en-US">
              <a:latin typeface="Arial" panose="020B0604020202020204" pitchFamily="34" charset="0"/>
              <a:ea typeface="微软雅黑" panose="020B0503020204020204" charset="-122"/>
            </a:endParaRPr>
          </a:p>
        </p:txBody>
      </p:sp>
    </p:spTree>
    <p:extLst>
      <p:ext uri="{BB962C8B-B14F-4D97-AF65-F5344CB8AC3E}">
        <p14:creationId xmlns:p14="http://schemas.microsoft.com/office/powerpoint/2010/main" val="40581278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50294DD-FC72-58C1-8E73-A076683038A9}"/>
              </a:ext>
            </a:extLst>
          </p:cNvPr>
          <p:cNvSpPr>
            <a:spLocks noGrp="1"/>
          </p:cNvSpPr>
          <p:nvPr>
            <p:ph type="body" sz="quarter" idx="10"/>
          </p:nvPr>
        </p:nvSpPr>
        <p:spPr/>
        <p:txBody>
          <a:bodyPr/>
          <a:lstStyle/>
          <a:p>
            <a:r>
              <a:rPr lang="zh-CN" altLang="en-US" dirty="0">
                <a:solidFill>
                  <a:schemeClr val="accent2">
                    <a:lumMod val="75000"/>
                  </a:schemeClr>
                </a:solidFill>
              </a:rPr>
              <a:t>阐述</a:t>
            </a:r>
          </a:p>
        </p:txBody>
      </p:sp>
      <p:sp>
        <p:nvSpPr>
          <p:cNvPr id="40" name="对话气泡: 圆角矩形 39">
            <a:extLst>
              <a:ext uri="{FF2B5EF4-FFF2-40B4-BE49-F238E27FC236}">
                <a16:creationId xmlns:a16="http://schemas.microsoft.com/office/drawing/2014/main" id="{90C3A8F6-C629-9D54-AAD1-46628ED3F2BE}"/>
              </a:ext>
            </a:extLst>
          </p:cNvPr>
          <p:cNvSpPr/>
          <p:nvPr/>
        </p:nvSpPr>
        <p:spPr>
          <a:xfrm>
            <a:off x="3933244" y="79515"/>
            <a:ext cx="7438966" cy="5201475"/>
          </a:xfrm>
          <a:prstGeom prst="wedgeRoundRectCallout">
            <a:avLst>
              <a:gd name="adj1" fmla="val -58309"/>
              <a:gd name="adj2" fmla="val -2537"/>
              <a:gd name="adj3" fmla="val 1666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文本框 7">
            <a:extLst>
              <a:ext uri="{FF2B5EF4-FFF2-40B4-BE49-F238E27FC236}">
                <a16:creationId xmlns:a16="http://schemas.microsoft.com/office/drawing/2014/main" id="{8918050C-8771-4763-E9DE-05FE7A80A134}"/>
              </a:ext>
            </a:extLst>
          </p:cNvPr>
          <p:cNvSpPr txBox="1"/>
          <p:nvPr/>
        </p:nvSpPr>
        <p:spPr>
          <a:xfrm>
            <a:off x="4340087" y="172276"/>
            <a:ext cx="6235148" cy="3785652"/>
          </a:xfrm>
          <a:prstGeom prst="rect">
            <a:avLst/>
          </a:prstGeom>
          <a:noFill/>
        </p:spPr>
        <p:txBody>
          <a:bodyPr wrap="square" rtlCol="0">
            <a:spAutoFit/>
          </a:bodyPr>
          <a:lstStyle/>
          <a:p>
            <a:r>
              <a:rPr lang="zh-CN" altLang="en-US" sz="2000" dirty="0">
                <a:solidFill>
                  <a:schemeClr val="bg1"/>
                </a:solidFill>
              </a:rPr>
              <a:t>二进制</a:t>
            </a:r>
            <a:r>
              <a:rPr lang="en-US" altLang="zh-CN" sz="2000" dirty="0">
                <a:solidFill>
                  <a:schemeClr val="bg1"/>
                </a:solidFill>
              </a:rPr>
              <a:t>(binary)</a:t>
            </a:r>
            <a:r>
              <a:rPr lang="zh-CN" altLang="en-US" sz="2000" dirty="0">
                <a:solidFill>
                  <a:schemeClr val="bg1"/>
                </a:solidFill>
              </a:rPr>
              <a:t>在数学中和数字电路中指以</a:t>
            </a:r>
            <a:r>
              <a:rPr lang="en-US" altLang="zh-CN" sz="2000" dirty="0">
                <a:solidFill>
                  <a:schemeClr val="bg1"/>
                </a:solidFill>
              </a:rPr>
              <a:t>2</a:t>
            </a:r>
            <a:r>
              <a:rPr lang="zh-CN" altLang="en-US" sz="2000" dirty="0">
                <a:solidFill>
                  <a:schemeClr val="bg1"/>
                </a:solidFill>
              </a:rPr>
              <a:t>为基数的记数系统</a:t>
            </a:r>
            <a:r>
              <a:rPr lang="en-US" altLang="zh-CN" sz="2000" dirty="0">
                <a:solidFill>
                  <a:schemeClr val="bg1"/>
                </a:solidFill>
              </a:rPr>
              <a:t>,</a:t>
            </a:r>
            <a:r>
              <a:rPr lang="zh-CN" altLang="en-US" sz="2000" dirty="0">
                <a:solidFill>
                  <a:schemeClr val="bg1"/>
                </a:solidFill>
              </a:rPr>
              <a:t>以</a:t>
            </a:r>
            <a:r>
              <a:rPr lang="en-US" altLang="zh-CN" sz="2000" dirty="0">
                <a:solidFill>
                  <a:schemeClr val="bg1"/>
                </a:solidFill>
              </a:rPr>
              <a:t>2</a:t>
            </a:r>
            <a:r>
              <a:rPr lang="zh-CN" altLang="en-US" sz="2000" dirty="0">
                <a:solidFill>
                  <a:schemeClr val="bg1"/>
                </a:solidFill>
              </a:rPr>
              <a:t>为基数代表该系统是二进位制的</a:t>
            </a:r>
            <a:r>
              <a:rPr lang="en-US" altLang="zh-CN" sz="2000" dirty="0">
                <a:solidFill>
                  <a:schemeClr val="bg1"/>
                </a:solidFill>
              </a:rPr>
              <a:t>.</a:t>
            </a:r>
            <a:r>
              <a:rPr lang="zh-CN" altLang="en-US" sz="2000" dirty="0">
                <a:solidFill>
                  <a:schemeClr val="bg1"/>
                </a:solidFill>
              </a:rPr>
              <a:t>在这一系统中</a:t>
            </a:r>
            <a:r>
              <a:rPr lang="en-US" altLang="zh-CN" sz="2000" dirty="0">
                <a:solidFill>
                  <a:schemeClr val="bg1"/>
                </a:solidFill>
              </a:rPr>
              <a:t>,</a:t>
            </a:r>
            <a:r>
              <a:rPr lang="zh-CN" altLang="en-US" sz="2000" dirty="0">
                <a:solidFill>
                  <a:schemeClr val="bg1"/>
                </a:solidFill>
              </a:rPr>
              <a:t>通常使用</a:t>
            </a:r>
            <a:r>
              <a:rPr lang="en-US" altLang="zh-CN" sz="2000" dirty="0">
                <a:solidFill>
                  <a:schemeClr val="bg1"/>
                </a:solidFill>
              </a:rPr>
              <a:t>0</a:t>
            </a:r>
            <a:r>
              <a:rPr lang="zh-CN" altLang="en-US" sz="2000" dirty="0">
                <a:solidFill>
                  <a:schemeClr val="bg1"/>
                </a:solidFill>
              </a:rPr>
              <a:t>和</a:t>
            </a:r>
            <a:r>
              <a:rPr lang="en-US" altLang="zh-CN" sz="2000" dirty="0">
                <a:solidFill>
                  <a:schemeClr val="bg1"/>
                </a:solidFill>
              </a:rPr>
              <a:t>1</a:t>
            </a:r>
            <a:r>
              <a:rPr lang="zh-CN" altLang="en-US" sz="2000" dirty="0">
                <a:solidFill>
                  <a:schemeClr val="bg1"/>
                </a:solidFill>
              </a:rPr>
              <a:t>代表</a:t>
            </a:r>
            <a:r>
              <a:rPr lang="en-US" altLang="zh-CN" sz="2000" dirty="0">
                <a:solidFill>
                  <a:schemeClr val="bg1"/>
                </a:solidFill>
              </a:rPr>
              <a:t>.</a:t>
            </a:r>
            <a:r>
              <a:rPr lang="zh-CN" altLang="en-US" sz="2000" dirty="0">
                <a:solidFill>
                  <a:schemeClr val="bg1"/>
                </a:solidFill>
              </a:rPr>
              <a:t>在数字电路中</a:t>
            </a:r>
            <a:r>
              <a:rPr lang="en-US" altLang="zh-CN" sz="2000" dirty="0">
                <a:solidFill>
                  <a:schemeClr val="bg1"/>
                </a:solidFill>
              </a:rPr>
              <a:t>,</a:t>
            </a:r>
            <a:r>
              <a:rPr lang="zh-CN" altLang="en-US" sz="2000" dirty="0">
                <a:solidFill>
                  <a:schemeClr val="bg1"/>
                </a:solidFill>
              </a:rPr>
              <a:t>逻辑门直接采用了二进制</a:t>
            </a:r>
            <a:r>
              <a:rPr lang="en-US" altLang="zh-CN" sz="2000" dirty="0">
                <a:solidFill>
                  <a:schemeClr val="bg1"/>
                </a:solidFill>
              </a:rPr>
              <a:t>.</a:t>
            </a:r>
            <a:r>
              <a:rPr lang="zh-CN" altLang="en-US" sz="2000" dirty="0">
                <a:solidFill>
                  <a:schemeClr val="bg1"/>
                </a:solidFill>
              </a:rPr>
              <a:t>因此现代的计算机和依赖计算机的设备都用到了二进制</a:t>
            </a:r>
            <a:r>
              <a:rPr lang="en-US" altLang="zh-CN" sz="2000" dirty="0">
                <a:solidFill>
                  <a:schemeClr val="bg1"/>
                </a:solidFill>
              </a:rPr>
              <a:t>,</a:t>
            </a:r>
            <a:r>
              <a:rPr lang="zh-CN" altLang="en-US" sz="2000" dirty="0">
                <a:solidFill>
                  <a:schemeClr val="bg1"/>
                </a:solidFill>
              </a:rPr>
              <a:t>每个数字称为一个</a:t>
            </a:r>
            <a:r>
              <a:rPr lang="en-US" altLang="zh-CN" sz="2000" dirty="0">
                <a:solidFill>
                  <a:schemeClr val="bg1"/>
                </a:solidFill>
              </a:rPr>
              <a:t>bit(</a:t>
            </a:r>
            <a:r>
              <a:rPr lang="zh-CN" altLang="en-US" sz="2000" dirty="0">
                <a:solidFill>
                  <a:schemeClr val="bg1"/>
                </a:solidFill>
              </a:rPr>
              <a:t>二进制位</a:t>
            </a:r>
            <a:r>
              <a:rPr lang="en-US" altLang="zh-CN" sz="2000" dirty="0">
                <a:solidFill>
                  <a:schemeClr val="bg1"/>
                </a:solidFill>
              </a:rPr>
              <a:t>),bit</a:t>
            </a:r>
            <a:r>
              <a:rPr lang="zh-CN" altLang="en-US" sz="2000" dirty="0">
                <a:solidFill>
                  <a:schemeClr val="bg1"/>
                </a:solidFill>
              </a:rPr>
              <a:t>是</a:t>
            </a:r>
            <a:r>
              <a:rPr lang="en-US" altLang="zh-CN" sz="2000" dirty="0">
                <a:solidFill>
                  <a:schemeClr val="bg1"/>
                </a:solidFill>
              </a:rPr>
              <a:t>binary digit</a:t>
            </a:r>
            <a:r>
              <a:rPr lang="zh-CN" altLang="en-US" sz="2000" dirty="0">
                <a:solidFill>
                  <a:schemeClr val="bg1"/>
                </a:solidFill>
              </a:rPr>
              <a:t>的缩写</a:t>
            </a:r>
            <a:r>
              <a:rPr lang="en-US" altLang="zh-CN" sz="2000" dirty="0">
                <a:solidFill>
                  <a:schemeClr val="bg1"/>
                </a:solidFill>
              </a:rPr>
              <a:t>,</a:t>
            </a:r>
            <a:r>
              <a:rPr lang="zh-CN" altLang="en-US" sz="2000" dirty="0">
                <a:solidFill>
                  <a:schemeClr val="bg1"/>
                </a:solidFill>
              </a:rPr>
              <a:t>这个术语第一次被正式使用，是在</a:t>
            </a:r>
            <a:r>
              <a:rPr lang="zh-CN" altLang="en-US" sz="2000" dirty="0">
                <a:solidFill>
                  <a:schemeClr val="bg1"/>
                </a:solidFill>
                <a:hlinkClick r:id="rId2">
                  <a:extLst>
                    <a:ext uri="{A12FA001-AC4F-418D-AE19-62706E023703}">
                      <ahyp:hlinkClr xmlns:ahyp="http://schemas.microsoft.com/office/drawing/2018/hyperlinkcolor" val="tx"/>
                    </a:ext>
                  </a:extLst>
                </a:hlinkClick>
              </a:rPr>
              <a:t>香农</a:t>
            </a:r>
            <a:r>
              <a:rPr lang="zh-CN" altLang="en-US" sz="2000" dirty="0">
                <a:solidFill>
                  <a:schemeClr val="bg1"/>
                </a:solidFill>
              </a:rPr>
              <a:t>著名的论文</a:t>
            </a:r>
            <a:r>
              <a:rPr lang="en-US" altLang="zh-CN" sz="2000" dirty="0">
                <a:solidFill>
                  <a:schemeClr val="bg1"/>
                </a:solidFill>
              </a:rPr>
              <a:t>《</a:t>
            </a:r>
            <a:r>
              <a:rPr lang="zh-CN" altLang="en-US" sz="2000" dirty="0">
                <a:solidFill>
                  <a:schemeClr val="bg1"/>
                </a:solidFill>
              </a:rPr>
              <a:t>通信的数学理论</a:t>
            </a:r>
            <a:r>
              <a:rPr lang="en-US" altLang="zh-CN" sz="2000" dirty="0">
                <a:solidFill>
                  <a:schemeClr val="bg1"/>
                </a:solidFill>
              </a:rPr>
              <a:t>》</a:t>
            </a:r>
            <a:br>
              <a:rPr lang="zh-CN" altLang="en-US" sz="2000" dirty="0">
                <a:solidFill>
                  <a:schemeClr val="bg1"/>
                </a:solidFill>
              </a:rPr>
            </a:br>
            <a:r>
              <a:rPr lang="zh-CN" altLang="en-US" sz="2000" dirty="0">
                <a:solidFill>
                  <a:schemeClr val="bg1"/>
                </a:solidFill>
              </a:rPr>
              <a:t>​ </a:t>
            </a:r>
            <a:r>
              <a:rPr lang="en-US" altLang="zh-CN" sz="2000" dirty="0">
                <a:solidFill>
                  <a:schemeClr val="bg1"/>
                </a:solidFill>
              </a:rPr>
              <a:t>1605</a:t>
            </a:r>
            <a:r>
              <a:rPr lang="zh-CN" altLang="en-US" sz="2000" dirty="0">
                <a:solidFill>
                  <a:schemeClr val="bg1"/>
                </a:solidFill>
              </a:rPr>
              <a:t>年，</a:t>
            </a:r>
            <a:r>
              <a:rPr lang="zh-CN" altLang="en-US" sz="2000" dirty="0">
                <a:solidFill>
                  <a:schemeClr val="bg1"/>
                </a:solidFill>
                <a:hlinkClick r:id="rId3">
                  <a:extLst>
                    <a:ext uri="{A12FA001-AC4F-418D-AE19-62706E023703}">
                      <ahyp:hlinkClr xmlns:ahyp="http://schemas.microsoft.com/office/drawing/2018/hyperlinkcolor" val="tx"/>
                    </a:ext>
                  </a:extLst>
                </a:hlinkClick>
              </a:rPr>
              <a:t>弗朗西斯</a:t>
            </a:r>
            <a:r>
              <a:rPr lang="en-US" altLang="zh-CN" sz="2000" dirty="0">
                <a:solidFill>
                  <a:schemeClr val="bg1"/>
                </a:solidFill>
                <a:hlinkClick r:id="rId3">
                  <a:extLst>
                    <a:ext uri="{A12FA001-AC4F-418D-AE19-62706E023703}">
                      <ahyp:hlinkClr xmlns:ahyp="http://schemas.microsoft.com/office/drawing/2018/hyperlinkcolor" val="tx"/>
                    </a:ext>
                  </a:extLst>
                </a:hlinkClick>
              </a:rPr>
              <a:t>·</a:t>
            </a:r>
            <a:r>
              <a:rPr lang="zh-CN" altLang="en-US" sz="2000" dirty="0">
                <a:solidFill>
                  <a:schemeClr val="bg1"/>
                </a:solidFill>
                <a:hlinkClick r:id="rId3">
                  <a:extLst>
                    <a:ext uri="{A12FA001-AC4F-418D-AE19-62706E023703}">
                      <ahyp:hlinkClr xmlns:ahyp="http://schemas.microsoft.com/office/drawing/2018/hyperlinkcolor" val="tx"/>
                    </a:ext>
                  </a:extLst>
                </a:hlinkClick>
              </a:rPr>
              <a:t>培根</a:t>
            </a:r>
            <a:r>
              <a:rPr lang="zh-CN" altLang="en-US" sz="2000" dirty="0">
                <a:solidFill>
                  <a:schemeClr val="bg1"/>
                </a:solidFill>
              </a:rPr>
              <a:t>提出了一套系统，可以把</a:t>
            </a:r>
            <a:r>
              <a:rPr lang="en-US" altLang="zh-CN" sz="2000" dirty="0">
                <a:solidFill>
                  <a:schemeClr val="bg1"/>
                </a:solidFill>
              </a:rPr>
              <a:t>26</a:t>
            </a:r>
            <a:r>
              <a:rPr lang="zh-CN" altLang="en-US" sz="2000" dirty="0">
                <a:solidFill>
                  <a:schemeClr val="bg1"/>
                </a:solidFill>
              </a:rPr>
              <a:t>个字母化为二进制数。此外他补充道，这个思路可以用于任何事物：“只要这些事物的差异是简单对立的，比如铃铛和喇叭，灯光和手电筒，以及火枪和类似武器的射击声”。这对二进制编码的一般理论有重要意义。</a:t>
            </a:r>
            <a:endParaRPr lang="zh-CN" altLang="en-US" dirty="0">
              <a:solidFill>
                <a:srgbClr val="FF0000"/>
              </a:solidFill>
            </a:endParaRPr>
          </a:p>
        </p:txBody>
      </p:sp>
      <p:pic>
        <p:nvPicPr>
          <p:cNvPr id="42" name="图形 41" descr="女性举起手">
            <a:extLst>
              <a:ext uri="{FF2B5EF4-FFF2-40B4-BE49-F238E27FC236}">
                <a16:creationId xmlns:a16="http://schemas.microsoft.com/office/drawing/2014/main" id="{822D891C-3A90-86C1-5D89-9AE80EBFA3D6}"/>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1616765" y="3001824"/>
            <a:ext cx="2171700" cy="3743325"/>
          </a:xfrm>
          <a:prstGeom prst="rect">
            <a:avLst/>
          </a:prstGeom>
        </p:spPr>
      </p:pic>
      <mc:AlternateContent xmlns:mc="http://schemas.openxmlformats.org/markup-compatibility/2006" xmlns:p14="http://schemas.microsoft.com/office/powerpoint/2010/main">
        <mc:Choice Requires="p14">
          <p:contentPart p14:bwMode="auto" r:id="rId6">
            <p14:nvContentPartPr>
              <p14:cNvPr id="43" name="墨迹 42">
                <a:extLst>
                  <a:ext uri="{FF2B5EF4-FFF2-40B4-BE49-F238E27FC236}">
                    <a16:creationId xmlns:a16="http://schemas.microsoft.com/office/drawing/2014/main" id="{C53D2019-0714-818E-DF5B-76D5C418110A}"/>
                  </a:ext>
                </a:extLst>
              </p14:cNvPr>
              <p14:cNvContentPartPr/>
              <p14:nvPr/>
            </p14:nvContentPartPr>
            <p14:xfrm>
              <a:off x="2451631" y="4214061"/>
              <a:ext cx="360" cy="360"/>
            </p14:xfrm>
          </p:contentPart>
        </mc:Choice>
        <mc:Fallback xmlns="">
          <p:pic>
            <p:nvPicPr>
              <p:cNvPr id="43" name="墨迹 42">
                <a:extLst>
                  <a:ext uri="{FF2B5EF4-FFF2-40B4-BE49-F238E27FC236}">
                    <a16:creationId xmlns:a16="http://schemas.microsoft.com/office/drawing/2014/main" id="{C53D2019-0714-818E-DF5B-76D5C418110A}"/>
                  </a:ext>
                </a:extLst>
              </p:cNvPr>
              <p:cNvPicPr/>
              <p:nvPr/>
            </p:nvPicPr>
            <p:blipFill>
              <a:blip r:embed="rId9"/>
              <a:stretch>
                <a:fillRect/>
              </a:stretch>
            </p:blipFill>
            <p:spPr>
              <a:xfrm>
                <a:off x="2397631" y="410642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44" name="墨迹 43">
                <a:extLst>
                  <a:ext uri="{FF2B5EF4-FFF2-40B4-BE49-F238E27FC236}">
                    <a16:creationId xmlns:a16="http://schemas.microsoft.com/office/drawing/2014/main" id="{83D32698-553F-F000-D3FB-B539F6D27B1B}"/>
                  </a:ext>
                </a:extLst>
              </p14:cNvPr>
              <p14:cNvContentPartPr/>
              <p14:nvPr/>
            </p14:nvContentPartPr>
            <p14:xfrm>
              <a:off x="2424991" y="4485501"/>
              <a:ext cx="360" cy="360"/>
            </p14:xfrm>
          </p:contentPart>
        </mc:Choice>
        <mc:Fallback xmlns="">
          <p:pic>
            <p:nvPicPr>
              <p:cNvPr id="44" name="墨迹 43">
                <a:extLst>
                  <a:ext uri="{FF2B5EF4-FFF2-40B4-BE49-F238E27FC236}">
                    <a16:creationId xmlns:a16="http://schemas.microsoft.com/office/drawing/2014/main" id="{83D32698-553F-F000-D3FB-B539F6D27B1B}"/>
                  </a:ext>
                </a:extLst>
              </p:cNvPr>
              <p:cNvPicPr/>
              <p:nvPr/>
            </p:nvPicPr>
            <p:blipFill>
              <a:blip r:embed="rId9"/>
              <a:stretch>
                <a:fillRect/>
              </a:stretch>
            </p:blipFill>
            <p:spPr>
              <a:xfrm>
                <a:off x="2370991" y="437786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1">
            <p14:nvContentPartPr>
              <p14:cNvPr id="45" name="墨迹 44">
                <a:extLst>
                  <a:ext uri="{FF2B5EF4-FFF2-40B4-BE49-F238E27FC236}">
                    <a16:creationId xmlns:a16="http://schemas.microsoft.com/office/drawing/2014/main" id="{9E030719-D33D-46E5-58E3-4B56D4F4CBA4}"/>
                  </a:ext>
                </a:extLst>
              </p14:cNvPr>
              <p14:cNvContentPartPr/>
              <p14:nvPr/>
            </p14:nvContentPartPr>
            <p14:xfrm>
              <a:off x="2729911" y="4472541"/>
              <a:ext cx="360" cy="360"/>
            </p14:xfrm>
          </p:contentPart>
        </mc:Choice>
        <mc:Fallback xmlns="">
          <p:pic>
            <p:nvPicPr>
              <p:cNvPr id="45" name="墨迹 44">
                <a:extLst>
                  <a:ext uri="{FF2B5EF4-FFF2-40B4-BE49-F238E27FC236}">
                    <a16:creationId xmlns:a16="http://schemas.microsoft.com/office/drawing/2014/main" id="{9E030719-D33D-46E5-58E3-4B56D4F4CBA4}"/>
                  </a:ext>
                </a:extLst>
              </p:cNvPr>
              <p:cNvPicPr/>
              <p:nvPr/>
            </p:nvPicPr>
            <p:blipFill>
              <a:blip r:embed="rId9"/>
              <a:stretch>
                <a:fillRect/>
              </a:stretch>
            </p:blipFill>
            <p:spPr>
              <a:xfrm>
                <a:off x="2675911" y="436454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46" name="墨迹 45">
                <a:extLst>
                  <a:ext uri="{FF2B5EF4-FFF2-40B4-BE49-F238E27FC236}">
                    <a16:creationId xmlns:a16="http://schemas.microsoft.com/office/drawing/2014/main" id="{DB3C9DAF-9973-F6A6-67AC-58E1CE846B10}"/>
                  </a:ext>
                </a:extLst>
              </p14:cNvPr>
              <p14:cNvContentPartPr/>
              <p14:nvPr/>
            </p14:nvContentPartPr>
            <p14:xfrm>
              <a:off x="1987591" y="4459221"/>
              <a:ext cx="360" cy="360"/>
            </p14:xfrm>
          </p:contentPart>
        </mc:Choice>
        <mc:Fallback xmlns="">
          <p:pic>
            <p:nvPicPr>
              <p:cNvPr id="46" name="墨迹 45">
                <a:extLst>
                  <a:ext uri="{FF2B5EF4-FFF2-40B4-BE49-F238E27FC236}">
                    <a16:creationId xmlns:a16="http://schemas.microsoft.com/office/drawing/2014/main" id="{DB3C9DAF-9973-F6A6-67AC-58E1CE846B10}"/>
                  </a:ext>
                </a:extLst>
              </p:cNvPr>
              <p:cNvPicPr/>
              <p:nvPr/>
            </p:nvPicPr>
            <p:blipFill>
              <a:blip r:embed="rId9"/>
              <a:stretch>
                <a:fillRect/>
              </a:stretch>
            </p:blipFill>
            <p:spPr>
              <a:xfrm>
                <a:off x="1933591" y="435158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3">
            <p14:nvContentPartPr>
              <p14:cNvPr id="47" name="墨迹 46">
                <a:extLst>
                  <a:ext uri="{FF2B5EF4-FFF2-40B4-BE49-F238E27FC236}">
                    <a16:creationId xmlns:a16="http://schemas.microsoft.com/office/drawing/2014/main" id="{111EC628-EE1B-B22D-D62D-27335ACBC404}"/>
                  </a:ext>
                </a:extLst>
              </p14:cNvPr>
              <p14:cNvContentPartPr/>
              <p14:nvPr/>
            </p14:nvContentPartPr>
            <p14:xfrm>
              <a:off x="2000551" y="4664421"/>
              <a:ext cx="360" cy="360"/>
            </p14:xfrm>
          </p:contentPart>
        </mc:Choice>
        <mc:Fallback xmlns="">
          <p:pic>
            <p:nvPicPr>
              <p:cNvPr id="47" name="墨迹 46">
                <a:extLst>
                  <a:ext uri="{FF2B5EF4-FFF2-40B4-BE49-F238E27FC236}">
                    <a16:creationId xmlns:a16="http://schemas.microsoft.com/office/drawing/2014/main" id="{111EC628-EE1B-B22D-D62D-27335ACBC404}"/>
                  </a:ext>
                </a:extLst>
              </p:cNvPr>
              <p:cNvPicPr/>
              <p:nvPr/>
            </p:nvPicPr>
            <p:blipFill>
              <a:blip r:embed="rId9"/>
              <a:stretch>
                <a:fillRect/>
              </a:stretch>
            </p:blipFill>
            <p:spPr>
              <a:xfrm>
                <a:off x="1946911" y="4556781"/>
                <a:ext cx="108000" cy="21600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48" name="墨迹 47">
                <a:extLst>
                  <a:ext uri="{FF2B5EF4-FFF2-40B4-BE49-F238E27FC236}">
                    <a16:creationId xmlns:a16="http://schemas.microsoft.com/office/drawing/2014/main" id="{9A7804DC-A1EB-6B8E-4351-6C1EAE017272}"/>
                  </a:ext>
                </a:extLst>
              </p14:cNvPr>
              <p14:cNvContentPartPr/>
              <p14:nvPr/>
            </p14:nvContentPartPr>
            <p14:xfrm>
              <a:off x="2710111" y="4624821"/>
              <a:ext cx="360" cy="360"/>
            </p14:xfrm>
          </p:contentPart>
        </mc:Choice>
        <mc:Fallback xmlns="">
          <p:pic>
            <p:nvPicPr>
              <p:cNvPr id="48" name="墨迹 47">
                <a:extLst>
                  <a:ext uri="{FF2B5EF4-FFF2-40B4-BE49-F238E27FC236}">
                    <a16:creationId xmlns:a16="http://schemas.microsoft.com/office/drawing/2014/main" id="{9A7804DC-A1EB-6B8E-4351-6C1EAE017272}"/>
                  </a:ext>
                </a:extLst>
              </p:cNvPr>
              <p:cNvPicPr/>
              <p:nvPr/>
            </p:nvPicPr>
            <p:blipFill>
              <a:blip r:embed="rId9"/>
              <a:stretch>
                <a:fillRect/>
              </a:stretch>
            </p:blipFill>
            <p:spPr>
              <a:xfrm>
                <a:off x="2656111" y="4516821"/>
                <a:ext cx="108000" cy="216000"/>
              </a:xfrm>
              <a:prstGeom prst="rect">
                <a:avLst/>
              </a:prstGeom>
            </p:spPr>
          </p:pic>
        </mc:Fallback>
      </mc:AlternateContent>
      <p:pic>
        <p:nvPicPr>
          <p:cNvPr id="50" name="图形 49" descr="有刘海的女性">
            <a:extLst>
              <a:ext uri="{FF2B5EF4-FFF2-40B4-BE49-F238E27FC236}">
                <a16:creationId xmlns:a16="http://schemas.microsoft.com/office/drawing/2014/main" id="{FB5C2B0C-A66F-851C-C16C-64281D160951}"/>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tretch>
            <a:fillRect/>
          </a:stretch>
        </p:blipFill>
        <p:spPr>
          <a:xfrm>
            <a:off x="1966942" y="2407621"/>
            <a:ext cx="819150" cy="1123950"/>
          </a:xfrm>
          <a:prstGeom prst="rect">
            <a:avLst/>
          </a:prstGeom>
        </p:spPr>
      </p:pic>
    </p:spTree>
    <p:extLst>
      <p:ext uri="{BB962C8B-B14F-4D97-AF65-F5344CB8AC3E}">
        <p14:creationId xmlns:p14="http://schemas.microsoft.com/office/powerpoint/2010/main" val="3020852176"/>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F2124"/>
        </a:solidFill>
        <a:effectLst/>
      </p:bgPr>
    </p:bg>
    <p:spTree>
      <p:nvGrpSpPr>
        <p:cNvPr id="1" name=""/>
        <p:cNvGrpSpPr/>
        <p:nvPr/>
      </p:nvGrpSpPr>
      <p:grpSpPr>
        <a:xfrm>
          <a:off x="0" y="0"/>
          <a:ext cx="0" cy="0"/>
          <a:chOff x="0" y="0"/>
          <a:chExt cx="0" cy="0"/>
        </a:xfrm>
      </p:grpSpPr>
      <p:sp>
        <p:nvSpPr>
          <p:cNvPr id="14" name="文本占位符 13"/>
          <p:cNvSpPr>
            <a:spLocks noGrp="1"/>
          </p:cNvSpPr>
          <p:nvPr>
            <p:ph type="body" sz="quarter" idx="10"/>
          </p:nvPr>
        </p:nvSpPr>
        <p:spPr>
          <a:xfrm>
            <a:off x="5362000" y="1756653"/>
            <a:ext cx="1468001" cy="923330"/>
          </a:xfrm>
        </p:spPr>
        <p:txBody>
          <a:bodyPr/>
          <a:lstStyle/>
          <a:p>
            <a:r>
              <a:rPr lang="en-US" altLang="zh-CN" dirty="0">
                <a:latin typeface="Arial" panose="020B0604020202020204" pitchFamily="34" charset="0"/>
                <a:ea typeface="微软雅黑" panose="020B0503020204020204" charset="-122"/>
              </a:rPr>
              <a:t>02</a:t>
            </a:r>
            <a:endParaRPr lang="zh-CN" altLang="en-US" dirty="0">
              <a:latin typeface="Arial" panose="020B0604020202020204" pitchFamily="34" charset="0"/>
              <a:ea typeface="微软雅黑" panose="020B0503020204020204" charset="-122"/>
            </a:endParaRPr>
          </a:p>
        </p:txBody>
      </p:sp>
      <p:sp>
        <p:nvSpPr>
          <p:cNvPr id="21" name="文本占位符 20"/>
          <p:cNvSpPr>
            <a:spLocks noGrp="1"/>
          </p:cNvSpPr>
          <p:nvPr>
            <p:ph type="body" sz="quarter" idx="11"/>
          </p:nvPr>
        </p:nvSpPr>
        <p:spPr/>
        <p:txBody>
          <a:bodyPr/>
          <a:lstStyle/>
          <a:p>
            <a:r>
              <a:rPr lang="zh-CN" altLang="en-US" dirty="0">
                <a:solidFill>
                  <a:schemeClr val="tx1"/>
                </a:solidFill>
                <a:latin typeface="Arial" panose="020B0604020202020204" pitchFamily="34" charset="0"/>
                <a:ea typeface="微软雅黑" panose="020B0503020204020204" charset="-122"/>
              </a:rPr>
              <a:t>二进制历史及其发展</a:t>
            </a:r>
          </a:p>
        </p:txBody>
      </p:sp>
      <p:sp>
        <p:nvSpPr>
          <p:cNvPr id="22" name="文本占位符 21"/>
          <p:cNvSpPr>
            <a:spLocks noGrp="1"/>
          </p:cNvSpPr>
          <p:nvPr>
            <p:ph type="body" sz="quarter" idx="12"/>
          </p:nvPr>
        </p:nvSpPr>
        <p:spPr>
          <a:xfrm>
            <a:off x="2042494" y="4626805"/>
            <a:ext cx="8107012" cy="584775"/>
          </a:xfrm>
        </p:spPr>
        <p:txBody>
          <a:bodyPr/>
          <a:lstStyle/>
          <a:p>
            <a:r>
              <a:rPr lang="en-US" altLang="zh-CN">
                <a:latin typeface="Arial" panose="020B0604020202020204" pitchFamily="34" charset="0"/>
                <a:ea typeface="微软雅黑" panose="020B0503020204020204" charset="-122"/>
              </a:rPr>
              <a:t>Please Add Text Here</a:t>
            </a:r>
          </a:p>
          <a:p>
            <a:endParaRPr lang="zh-CN" altLang="en-US">
              <a:latin typeface="Arial" panose="020B0604020202020204" pitchFamily="34" charset="0"/>
              <a:ea typeface="微软雅黑" panose="020B0503020204020204"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A8DEA92-EAE8-14AE-40E6-751DFD234D75}"/>
              </a:ext>
            </a:extLst>
          </p:cNvPr>
          <p:cNvSpPr>
            <a:spLocks noGrp="1"/>
          </p:cNvSpPr>
          <p:nvPr>
            <p:ph type="body" sz="quarter" idx="10"/>
          </p:nvPr>
        </p:nvSpPr>
        <p:spPr/>
        <p:txBody>
          <a:bodyPr/>
          <a:lstStyle/>
          <a:p>
            <a:r>
              <a:rPr lang="zh-CN" altLang="en-US" dirty="0">
                <a:solidFill>
                  <a:schemeClr val="accent2">
                    <a:lumMod val="75000"/>
                  </a:schemeClr>
                </a:solidFill>
              </a:rPr>
              <a:t>二进制的发展</a:t>
            </a:r>
          </a:p>
        </p:txBody>
      </p:sp>
      <p:sp>
        <p:nvSpPr>
          <p:cNvPr id="3" name="文本框 2">
            <a:extLst>
              <a:ext uri="{FF2B5EF4-FFF2-40B4-BE49-F238E27FC236}">
                <a16:creationId xmlns:a16="http://schemas.microsoft.com/office/drawing/2014/main" id="{A37D9EC4-77CF-DF56-37A8-5F5B66750741}"/>
              </a:ext>
            </a:extLst>
          </p:cNvPr>
          <p:cNvSpPr txBox="1"/>
          <p:nvPr/>
        </p:nvSpPr>
        <p:spPr>
          <a:xfrm>
            <a:off x="245166" y="1129746"/>
            <a:ext cx="11509512" cy="2677656"/>
          </a:xfrm>
          <a:prstGeom prst="rect">
            <a:avLst/>
          </a:prstGeom>
          <a:noFill/>
        </p:spPr>
        <p:txBody>
          <a:bodyPr wrap="square" rtlCol="0">
            <a:spAutoFit/>
          </a:bodyPr>
          <a:lstStyle/>
          <a:p>
            <a:r>
              <a:rPr lang="zh-CN" altLang="en-US" sz="2800" dirty="0"/>
              <a:t>现代的二进制记数系统由戈特弗里德</a:t>
            </a:r>
            <a:r>
              <a:rPr lang="en-US" altLang="zh-CN" sz="2800" dirty="0"/>
              <a:t>·</a:t>
            </a:r>
            <a:r>
              <a:rPr lang="zh-CN" altLang="en-US" sz="2800" dirty="0"/>
              <a:t>莱布尼茨于</a:t>
            </a:r>
            <a:r>
              <a:rPr lang="en-US" altLang="zh-CN" sz="2800" dirty="0"/>
              <a:t>1679</a:t>
            </a:r>
            <a:r>
              <a:rPr lang="zh-CN" altLang="en-US" sz="2800" dirty="0"/>
              <a:t>年设计，与二进制数相关的系统在一些更早的文化中也有出现，包括古埃及、古代中国和古印度。​ 类似于现代二进制计数系统，莱布尼兹的系统使用</a:t>
            </a:r>
            <a:r>
              <a:rPr lang="en-US" altLang="zh-CN" sz="2800" dirty="0"/>
              <a:t>0</a:t>
            </a:r>
            <a:r>
              <a:rPr lang="zh-CN" altLang="en-US" sz="2800" dirty="0"/>
              <a:t>和</a:t>
            </a:r>
            <a:r>
              <a:rPr lang="en-US" altLang="zh-CN" sz="2800" dirty="0"/>
              <a:t>1</a:t>
            </a:r>
            <a:r>
              <a:rPr lang="zh-CN" altLang="en-US" sz="2800" dirty="0"/>
              <a:t>。下面是莱布尼兹的二进制记数系统的一个例子：</a:t>
            </a:r>
            <a:r>
              <a:rPr lang="en-US" altLang="zh-CN" sz="2800" dirty="0"/>
              <a:t>0 0 0 1 </a:t>
            </a:r>
            <a:r>
              <a:rPr lang="zh-CN" altLang="en-US" sz="2800" dirty="0"/>
              <a:t>数值为</a:t>
            </a:r>
            <a:r>
              <a:rPr lang="en-US" altLang="zh-CN" sz="2800" dirty="0"/>
              <a:t>{\</a:t>
            </a:r>
            <a:r>
              <a:rPr lang="en-US" altLang="zh-CN" sz="2800" dirty="0" err="1"/>
              <a:t>displaystyle</a:t>
            </a:r>
            <a:r>
              <a:rPr lang="en-US" altLang="zh-CN" sz="2800" dirty="0"/>
              <a:t> 2^{0}}0 0 1 0 </a:t>
            </a:r>
            <a:r>
              <a:rPr lang="zh-CN" altLang="en-US" sz="2800" dirty="0"/>
              <a:t>数值为</a:t>
            </a:r>
            <a:r>
              <a:rPr lang="en-US" altLang="zh-CN" sz="2800" dirty="0"/>
              <a:t>{\</a:t>
            </a:r>
            <a:r>
              <a:rPr lang="en-US" altLang="zh-CN" sz="2800" dirty="0" err="1"/>
              <a:t>displaystyle</a:t>
            </a:r>
            <a:r>
              <a:rPr lang="en-US" altLang="zh-CN" sz="2800" dirty="0"/>
              <a:t> 2^{1}}0 1 0 0 </a:t>
            </a:r>
            <a:r>
              <a:rPr lang="zh-CN" altLang="en-US" sz="2800" dirty="0"/>
              <a:t>数值为</a:t>
            </a:r>
            <a:r>
              <a:rPr lang="en-US" altLang="zh-CN" sz="2800" dirty="0"/>
              <a:t>{\</a:t>
            </a:r>
            <a:r>
              <a:rPr lang="en-US" altLang="zh-CN" sz="2800" dirty="0" err="1"/>
              <a:t>displaystyle</a:t>
            </a:r>
            <a:r>
              <a:rPr lang="en-US" altLang="zh-CN" sz="2800" dirty="0"/>
              <a:t> 2^{2}}1 0 0 0 </a:t>
            </a:r>
            <a:r>
              <a:rPr lang="zh-CN" altLang="en-US" sz="2800" dirty="0"/>
              <a:t>数值为</a:t>
            </a:r>
            <a:r>
              <a:rPr lang="en-US" altLang="zh-CN" sz="2800" dirty="0"/>
              <a:t>{\</a:t>
            </a:r>
            <a:r>
              <a:rPr lang="en-US" altLang="zh-CN" sz="2800" dirty="0" err="1"/>
              <a:t>displaystyle</a:t>
            </a:r>
            <a:r>
              <a:rPr lang="en-US" altLang="zh-CN" sz="2800" dirty="0"/>
              <a:t> 2^{3}}</a:t>
            </a:r>
            <a:endParaRPr lang="zh-CN" altLang="en-US" sz="2800" dirty="0"/>
          </a:p>
        </p:txBody>
      </p:sp>
    </p:spTree>
    <p:extLst>
      <p:ext uri="{BB962C8B-B14F-4D97-AF65-F5344CB8AC3E}">
        <p14:creationId xmlns:p14="http://schemas.microsoft.com/office/powerpoint/2010/main" val="11468157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1538681-0C30-BE76-BC7A-2F7199A77AAB}"/>
              </a:ext>
            </a:extLst>
          </p:cNvPr>
          <p:cNvSpPr>
            <a:spLocks noGrp="1"/>
          </p:cNvSpPr>
          <p:nvPr>
            <p:ph type="body" sz="quarter" idx="10"/>
          </p:nvPr>
        </p:nvSpPr>
        <p:spPr/>
        <p:txBody>
          <a:bodyPr/>
          <a:lstStyle/>
          <a:p>
            <a:r>
              <a:rPr lang="zh-CN" altLang="en-US" dirty="0">
                <a:solidFill>
                  <a:schemeClr val="accent2">
                    <a:lumMod val="75000"/>
                  </a:schemeClr>
                </a:solidFill>
              </a:rPr>
              <a:t>二进制的发展</a:t>
            </a:r>
          </a:p>
        </p:txBody>
      </p:sp>
      <p:sp>
        <p:nvSpPr>
          <p:cNvPr id="4" name="文本框 3">
            <a:extLst>
              <a:ext uri="{FF2B5EF4-FFF2-40B4-BE49-F238E27FC236}">
                <a16:creationId xmlns:a16="http://schemas.microsoft.com/office/drawing/2014/main" id="{14F2FAAE-D56A-31AE-C150-315AD5F14718}"/>
              </a:ext>
            </a:extLst>
          </p:cNvPr>
          <p:cNvSpPr txBox="1"/>
          <p:nvPr/>
        </p:nvSpPr>
        <p:spPr>
          <a:xfrm>
            <a:off x="581251" y="821635"/>
            <a:ext cx="10884530" cy="1061829"/>
          </a:xfrm>
          <a:prstGeom prst="rect">
            <a:avLst/>
          </a:prstGeom>
          <a:noFill/>
        </p:spPr>
        <p:txBody>
          <a:bodyPr wrap="square" rtlCol="0">
            <a:spAutoFit/>
          </a:bodyPr>
          <a:lstStyle/>
          <a:p>
            <a:r>
              <a:rPr lang="en-US" altLang="zh-CN" sz="2100" dirty="0"/>
              <a:t>——</a:t>
            </a:r>
            <a:r>
              <a:rPr lang="zh-CN" altLang="en-US" sz="2100" dirty="0"/>
              <a:t>莱布尼茨写给鲁道夫</a:t>
            </a:r>
            <a:r>
              <a:rPr lang="en-US" altLang="zh-CN" sz="2100" dirty="0"/>
              <a:t>·</a:t>
            </a:r>
            <a:r>
              <a:rPr lang="zh-CN" altLang="en-US" sz="2100" dirty="0"/>
              <a:t>奥古斯都公爵的信</a:t>
            </a:r>
            <a:r>
              <a:rPr lang="en-US" altLang="zh-CN" sz="2100" dirty="0"/>
              <a:t> </a:t>
            </a:r>
            <a:r>
              <a:rPr lang="zh-CN" altLang="en-US" sz="2100" dirty="0"/>
              <a:t>还有一件事情</a:t>
            </a:r>
            <a:r>
              <a:rPr lang="en-US" altLang="zh-CN" sz="2100" dirty="0"/>
              <a:t>,</a:t>
            </a:r>
            <a:r>
              <a:rPr lang="zh-CN" altLang="en-US" sz="2100" dirty="0"/>
              <a:t>虽然没有直接直接证据</a:t>
            </a:r>
            <a:r>
              <a:rPr lang="en-US" altLang="zh-CN" sz="2100" dirty="0"/>
              <a:t>,</a:t>
            </a:r>
            <a:r>
              <a:rPr lang="zh-CN" altLang="en-US" sz="2100" dirty="0"/>
              <a:t>但是</a:t>
            </a:r>
            <a:r>
              <a:rPr lang="en-US" altLang="zh-CN" sz="2100" dirty="0"/>
              <a:t>,</a:t>
            </a:r>
            <a:r>
              <a:rPr lang="zh-CN" altLang="en-US" sz="2100" dirty="0"/>
              <a:t>也有点联系</a:t>
            </a:r>
            <a:r>
              <a:rPr lang="en-US" altLang="zh-CN" sz="2100" dirty="0"/>
              <a:t>,</a:t>
            </a:r>
            <a:r>
              <a:rPr lang="zh-CN" altLang="en-US" sz="2100" dirty="0"/>
              <a:t>就是摩尔斯电码的发明</a:t>
            </a:r>
            <a:r>
              <a:rPr lang="en-US" altLang="zh-CN" sz="2100" dirty="0"/>
              <a:t>,</a:t>
            </a:r>
            <a:r>
              <a:rPr lang="zh-CN" altLang="en-US" sz="2100" dirty="0"/>
              <a:t>电报的发明者是萨缪尔</a:t>
            </a:r>
            <a:r>
              <a:rPr lang="en-US" altLang="zh-CN" sz="2100" dirty="0"/>
              <a:t>·</a:t>
            </a:r>
            <a:r>
              <a:rPr lang="zh-CN" altLang="en-US" sz="2100" dirty="0"/>
              <a:t>芬利</a:t>
            </a:r>
            <a:r>
              <a:rPr lang="en-US" altLang="zh-CN" sz="2100" dirty="0"/>
              <a:t>·</a:t>
            </a:r>
            <a:r>
              <a:rPr lang="zh-CN" altLang="en-US" sz="2100" dirty="0"/>
              <a:t>布里斯</a:t>
            </a:r>
            <a:r>
              <a:rPr lang="en-US" altLang="zh-CN" sz="2100" dirty="0"/>
              <a:t>·</a:t>
            </a:r>
            <a:r>
              <a:rPr lang="zh-CN" altLang="en-US" sz="2100" dirty="0"/>
              <a:t>摩尔斯</a:t>
            </a:r>
            <a:r>
              <a:rPr lang="en-US" altLang="zh-CN" sz="2100" dirty="0"/>
              <a:t>.</a:t>
            </a:r>
            <a:r>
              <a:rPr lang="zh-CN" altLang="en-US" sz="2100" dirty="0"/>
              <a:t>摩尔斯同时也发明了摩尔斯电码</a:t>
            </a:r>
            <a:r>
              <a:rPr lang="en-US" altLang="zh-CN" sz="2100" dirty="0"/>
              <a:t>,</a:t>
            </a:r>
            <a:r>
              <a:rPr lang="zh-CN" altLang="en-US" sz="2100" dirty="0"/>
              <a:t>摩尔斯电码中的点和划</a:t>
            </a:r>
            <a:r>
              <a:rPr lang="en-US" altLang="zh-CN" sz="2100" dirty="0"/>
              <a:t>,</a:t>
            </a:r>
            <a:r>
              <a:rPr lang="zh-CN" altLang="en-US" sz="2100" dirty="0"/>
              <a:t>好像也是二进制的应用</a:t>
            </a:r>
            <a:r>
              <a:rPr lang="en-US" altLang="zh-CN" sz="2100" dirty="0"/>
              <a:t>.</a:t>
            </a:r>
            <a:endParaRPr lang="zh-CN" altLang="en-US" sz="2100" dirty="0"/>
          </a:p>
        </p:txBody>
      </p:sp>
    </p:spTree>
    <p:extLst>
      <p:ext uri="{BB962C8B-B14F-4D97-AF65-F5344CB8AC3E}">
        <p14:creationId xmlns:p14="http://schemas.microsoft.com/office/powerpoint/2010/main" val="9397741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1F2124"/>
        </a:solidFill>
        <a:effectLst/>
      </p:bgPr>
    </p:bg>
    <p:spTree>
      <p:nvGrpSpPr>
        <p:cNvPr id="1" name=""/>
        <p:cNvGrpSpPr/>
        <p:nvPr/>
      </p:nvGrpSpPr>
      <p:grpSpPr>
        <a:xfrm>
          <a:off x="0" y="0"/>
          <a:ext cx="0" cy="0"/>
          <a:chOff x="0" y="0"/>
          <a:chExt cx="0" cy="0"/>
        </a:xfrm>
      </p:grpSpPr>
      <p:sp>
        <p:nvSpPr>
          <p:cNvPr id="14" name="文本占位符 13"/>
          <p:cNvSpPr>
            <a:spLocks noGrp="1"/>
          </p:cNvSpPr>
          <p:nvPr>
            <p:ph type="body" sz="quarter" idx="10"/>
          </p:nvPr>
        </p:nvSpPr>
        <p:spPr>
          <a:xfrm>
            <a:off x="5362000" y="1756653"/>
            <a:ext cx="1468001" cy="923330"/>
          </a:xfrm>
        </p:spPr>
        <p:txBody>
          <a:bodyPr/>
          <a:lstStyle/>
          <a:p>
            <a:r>
              <a:rPr lang="en-US" altLang="zh-CN" dirty="0">
                <a:latin typeface="Arial" panose="020B0604020202020204" pitchFamily="34" charset="0"/>
                <a:ea typeface="微软雅黑" panose="020B0503020204020204" charset="-122"/>
              </a:rPr>
              <a:t>03</a:t>
            </a:r>
            <a:endParaRPr lang="zh-CN" altLang="en-US" dirty="0">
              <a:latin typeface="Arial" panose="020B0604020202020204" pitchFamily="34" charset="0"/>
              <a:ea typeface="微软雅黑" panose="020B0503020204020204" charset="-122"/>
            </a:endParaRPr>
          </a:p>
        </p:txBody>
      </p:sp>
      <p:sp>
        <p:nvSpPr>
          <p:cNvPr id="21" name="文本占位符 20"/>
          <p:cNvSpPr>
            <a:spLocks noGrp="1"/>
          </p:cNvSpPr>
          <p:nvPr>
            <p:ph type="body" sz="quarter" idx="11"/>
          </p:nvPr>
        </p:nvSpPr>
        <p:spPr/>
        <p:txBody>
          <a:bodyPr/>
          <a:lstStyle/>
          <a:p>
            <a:r>
              <a:rPr lang="zh-CN" altLang="en-US" dirty="0">
                <a:solidFill>
                  <a:schemeClr val="tx1"/>
                </a:solidFill>
                <a:latin typeface="Arial" panose="020B0604020202020204" pitchFamily="34" charset="0"/>
                <a:ea typeface="微软雅黑" panose="020B0503020204020204" charset="-122"/>
              </a:rPr>
              <a:t>布尔代数</a:t>
            </a:r>
          </a:p>
        </p:txBody>
      </p:sp>
      <p:sp>
        <p:nvSpPr>
          <p:cNvPr id="22" name="文本占位符 21"/>
          <p:cNvSpPr>
            <a:spLocks noGrp="1"/>
          </p:cNvSpPr>
          <p:nvPr>
            <p:ph type="body" sz="quarter" idx="12"/>
          </p:nvPr>
        </p:nvSpPr>
        <p:spPr>
          <a:xfrm>
            <a:off x="2042494" y="4626805"/>
            <a:ext cx="8107012" cy="584775"/>
          </a:xfrm>
        </p:spPr>
        <p:txBody>
          <a:bodyPr/>
          <a:lstStyle/>
          <a:p>
            <a:r>
              <a:rPr lang="en-US" altLang="zh-CN">
                <a:latin typeface="Arial" panose="020B0604020202020204" pitchFamily="34" charset="0"/>
                <a:ea typeface="微软雅黑" panose="020B0503020204020204" charset="-122"/>
              </a:rPr>
              <a:t>Please Add Text Here</a:t>
            </a:r>
          </a:p>
          <a:p>
            <a:endParaRPr lang="zh-CN" altLang="en-US">
              <a:latin typeface="Arial" panose="020B0604020202020204" pitchFamily="34" charset="0"/>
              <a:ea typeface="微软雅黑" panose="020B0503020204020204" charset="-122"/>
            </a:endParaRPr>
          </a:p>
        </p:txBody>
      </p:sp>
    </p:spTree>
    <p:extLst>
      <p:ext uri="{BB962C8B-B14F-4D97-AF65-F5344CB8AC3E}">
        <p14:creationId xmlns:p14="http://schemas.microsoft.com/office/powerpoint/2010/main" val="17772764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68DAB5FB-E156-6AA4-8C84-FCACD2476BFF}"/>
              </a:ext>
            </a:extLst>
          </p:cNvPr>
          <p:cNvSpPr>
            <a:spLocks noGrp="1"/>
          </p:cNvSpPr>
          <p:nvPr>
            <p:ph type="body" sz="quarter" idx="10"/>
          </p:nvPr>
        </p:nvSpPr>
        <p:spPr/>
        <p:txBody>
          <a:bodyPr/>
          <a:lstStyle/>
          <a:p>
            <a:r>
              <a:rPr lang="zh-CN" altLang="en-US" dirty="0">
                <a:solidFill>
                  <a:schemeClr val="accent2">
                    <a:lumMod val="75000"/>
                  </a:schemeClr>
                </a:solidFill>
              </a:rPr>
              <a:t>布尔代数</a:t>
            </a:r>
          </a:p>
        </p:txBody>
      </p:sp>
      <p:sp>
        <p:nvSpPr>
          <p:cNvPr id="3" name="文本框 2">
            <a:extLst>
              <a:ext uri="{FF2B5EF4-FFF2-40B4-BE49-F238E27FC236}">
                <a16:creationId xmlns:a16="http://schemas.microsoft.com/office/drawing/2014/main" id="{3C469A32-7AA1-E296-D444-FAE2569C5AA4}"/>
              </a:ext>
            </a:extLst>
          </p:cNvPr>
          <p:cNvSpPr txBox="1"/>
          <p:nvPr/>
        </p:nvSpPr>
        <p:spPr>
          <a:xfrm>
            <a:off x="237733" y="1069852"/>
            <a:ext cx="11134477" cy="4093428"/>
          </a:xfrm>
          <a:prstGeom prst="rect">
            <a:avLst/>
          </a:prstGeom>
          <a:noFill/>
        </p:spPr>
        <p:txBody>
          <a:bodyPr wrap="square" rtlCol="0">
            <a:spAutoFit/>
          </a:bodyPr>
          <a:lstStyle/>
          <a:p>
            <a:r>
              <a:rPr lang="en-US" altLang="zh-CN" sz="2000" dirty="0"/>
              <a:t>1954</a:t>
            </a:r>
            <a:r>
              <a:rPr lang="zh-CN" altLang="en-US" sz="2000" dirty="0"/>
              <a:t>年</a:t>
            </a:r>
            <a:r>
              <a:rPr lang="en-US" altLang="zh-CN" sz="2000" dirty="0"/>
              <a:t>,</a:t>
            </a:r>
            <a:r>
              <a:rPr lang="zh-CN" altLang="en-US" sz="2000" dirty="0"/>
              <a:t>英国数学家</a:t>
            </a:r>
            <a:r>
              <a:rPr lang="zh-CN" altLang="en-US" sz="2000" dirty="0">
                <a:hlinkClick r:id="rId2">
                  <a:extLst>
                    <a:ext uri="{A12FA001-AC4F-418D-AE19-62706E023703}">
                      <ahyp:hlinkClr xmlns:ahyp="http://schemas.microsoft.com/office/drawing/2018/hyperlinkcolor" val="tx"/>
                    </a:ext>
                  </a:extLst>
                </a:hlinkClick>
              </a:rPr>
              <a:t>乔治</a:t>
            </a:r>
            <a:r>
              <a:rPr lang="en-US" altLang="zh-CN" sz="2000" dirty="0">
                <a:hlinkClick r:id="rId2">
                  <a:extLst>
                    <a:ext uri="{A12FA001-AC4F-418D-AE19-62706E023703}">
                      <ahyp:hlinkClr xmlns:ahyp="http://schemas.microsoft.com/office/drawing/2018/hyperlinkcolor" val="tx"/>
                    </a:ext>
                  </a:extLst>
                </a:hlinkClick>
              </a:rPr>
              <a:t>·</a:t>
            </a:r>
            <a:r>
              <a:rPr lang="zh-CN" altLang="en-US" sz="2000" dirty="0">
                <a:hlinkClick r:id="rId2">
                  <a:extLst>
                    <a:ext uri="{A12FA001-AC4F-418D-AE19-62706E023703}">
                      <ahyp:hlinkClr xmlns:ahyp="http://schemas.microsoft.com/office/drawing/2018/hyperlinkcolor" val="tx"/>
                    </a:ext>
                  </a:extLst>
                </a:hlinkClick>
              </a:rPr>
              <a:t>布尔</a:t>
            </a:r>
            <a:r>
              <a:rPr lang="zh-CN" altLang="en-US" sz="2000" dirty="0"/>
              <a:t>发表了一篇里程碑式的论文，其中详细介绍了一种</a:t>
            </a:r>
            <a:r>
              <a:rPr lang="zh-CN" altLang="en-US" sz="2000" dirty="0">
                <a:hlinkClick r:id="rId3">
                  <a:extLst>
                    <a:ext uri="{A12FA001-AC4F-418D-AE19-62706E023703}">
                      <ahyp:hlinkClr xmlns:ahyp="http://schemas.microsoft.com/office/drawing/2018/hyperlinkcolor" val="tx"/>
                    </a:ext>
                  </a:extLst>
                </a:hlinkClick>
              </a:rPr>
              <a:t>代数</a:t>
            </a:r>
            <a:r>
              <a:rPr lang="zh-CN" altLang="en-US" sz="2000" dirty="0"/>
              <a:t>化的逻辑系统，后人称之为</a:t>
            </a:r>
            <a:r>
              <a:rPr lang="zh-CN" altLang="en-US" sz="2000" dirty="0">
                <a:hlinkClick r:id="rId4">
                  <a:extLst>
                    <a:ext uri="{A12FA001-AC4F-418D-AE19-62706E023703}">
                      <ahyp:hlinkClr xmlns:ahyp="http://schemas.microsoft.com/office/drawing/2018/hyperlinkcolor" val="tx"/>
                    </a:ext>
                  </a:extLst>
                </a:hlinkClick>
              </a:rPr>
              <a:t>布尔代数</a:t>
            </a:r>
            <a:r>
              <a:rPr lang="zh-CN" altLang="en-US" sz="2000" dirty="0"/>
              <a:t>。他提出的逻辑演算在后来的电子电路设计中起基础性作用</a:t>
            </a:r>
            <a:r>
              <a:rPr lang="en-US" altLang="zh-CN" sz="2000" dirty="0"/>
              <a:t>.</a:t>
            </a:r>
            <a:br>
              <a:rPr lang="en-US" altLang="zh-CN" sz="2000" dirty="0"/>
            </a:br>
            <a:r>
              <a:rPr lang="en-US" altLang="zh-CN" sz="2000" dirty="0"/>
              <a:t>​ </a:t>
            </a:r>
            <a:r>
              <a:rPr lang="zh-CN" altLang="en-US" sz="2000" dirty="0"/>
              <a:t>在此</a:t>
            </a:r>
            <a:r>
              <a:rPr lang="en-US" altLang="zh-CN" sz="2000" dirty="0"/>
              <a:t>,</a:t>
            </a:r>
            <a:r>
              <a:rPr lang="zh-CN" altLang="en-US" sz="2000" dirty="0"/>
              <a:t>我们对于布尔代数要学习一下</a:t>
            </a:r>
            <a:r>
              <a:rPr lang="en-US" altLang="zh-CN" sz="2000" dirty="0"/>
              <a:t>.</a:t>
            </a:r>
            <a:br>
              <a:rPr lang="en-US" altLang="zh-CN" sz="2000" dirty="0"/>
            </a:br>
            <a:r>
              <a:rPr lang="en-US" altLang="zh-CN" sz="2000" dirty="0"/>
              <a:t>​ </a:t>
            </a:r>
            <a:r>
              <a:rPr lang="zh-CN" altLang="en-US" sz="2000" dirty="0"/>
              <a:t>逻辑代数是代数的一个分支</a:t>
            </a:r>
            <a:r>
              <a:rPr lang="en-US" altLang="zh-CN" sz="2000" dirty="0"/>
              <a:t>,</a:t>
            </a:r>
            <a:r>
              <a:rPr lang="zh-CN" altLang="en-US" sz="2000" dirty="0"/>
              <a:t>其变量的值仅由真 和 假来组成</a:t>
            </a:r>
            <a:r>
              <a:rPr lang="en-US" altLang="zh-CN" sz="2000" dirty="0"/>
              <a:t>,</a:t>
            </a:r>
            <a:r>
              <a:rPr lang="zh-CN" altLang="en-US" sz="2000" dirty="0"/>
              <a:t>其实就是</a:t>
            </a:r>
            <a:r>
              <a:rPr lang="en-US" altLang="zh-CN" sz="2000" dirty="0"/>
              <a:t>1 </a:t>
            </a:r>
            <a:r>
              <a:rPr lang="zh-CN" altLang="en-US" sz="2000" dirty="0"/>
              <a:t>和 </a:t>
            </a:r>
            <a:r>
              <a:rPr lang="en-US" altLang="zh-CN" sz="2000" dirty="0"/>
              <a:t>0,</a:t>
            </a:r>
            <a:r>
              <a:rPr lang="zh-CN" altLang="en-US" sz="2000" dirty="0"/>
              <a:t>逻辑代数的主要运算是与或非</a:t>
            </a:r>
            <a:r>
              <a:rPr lang="en-US" altLang="zh-CN" sz="2000" dirty="0"/>
              <a:t>,</a:t>
            </a:r>
            <a:r>
              <a:rPr lang="zh-CN" altLang="en-US" sz="2000" dirty="0"/>
              <a:t>因此，它是以普通代数描述数字关系相同的方式来描述逻辑关系的形式主义。​ 参与逻辑运算的变量叫</a:t>
            </a:r>
            <a:r>
              <a:rPr lang="zh-CN" altLang="en-US" sz="2000" b="1" dirty="0">
                <a:hlinkClick r:id="rId5">
                  <a:extLst>
                    <a:ext uri="{A12FA001-AC4F-418D-AE19-62706E023703}">
                      <ahyp:hlinkClr xmlns:ahyp="http://schemas.microsoft.com/office/drawing/2018/hyperlinkcolor" val="tx"/>
                    </a:ext>
                  </a:extLst>
                </a:hlinkClick>
              </a:rPr>
              <a:t>逻辑变量</a:t>
            </a:r>
            <a:r>
              <a:rPr lang="zh-CN" altLang="en-US" sz="2000" dirty="0"/>
              <a:t>，用字母</a:t>
            </a:r>
            <a:r>
              <a:rPr lang="en-US" altLang="zh-CN" sz="2000" dirty="0"/>
              <a:t>A</a:t>
            </a:r>
            <a:r>
              <a:rPr lang="zh-CN" altLang="en-US" sz="2000" dirty="0"/>
              <a:t>，</a:t>
            </a:r>
            <a:r>
              <a:rPr lang="en-US" altLang="zh-CN" sz="2000" dirty="0"/>
              <a:t>B……</a:t>
            </a:r>
            <a:r>
              <a:rPr lang="zh-CN" altLang="en-US" sz="2000" dirty="0"/>
              <a:t>表示。每个变量的取值非</a:t>
            </a:r>
            <a:r>
              <a:rPr lang="en-US" altLang="zh-CN" sz="2000" dirty="0"/>
              <a:t>0 </a:t>
            </a:r>
            <a:r>
              <a:rPr lang="zh-CN" altLang="en-US" sz="2000" dirty="0"/>
              <a:t>即</a:t>
            </a:r>
            <a:r>
              <a:rPr lang="en-US" altLang="zh-CN" sz="2000" dirty="0"/>
              <a:t>1</a:t>
            </a:r>
            <a:r>
              <a:rPr lang="zh-CN" altLang="en-US" sz="2000" dirty="0"/>
              <a:t>。 </a:t>
            </a:r>
            <a:r>
              <a:rPr lang="en-US" altLang="zh-CN" sz="2000" dirty="0"/>
              <a:t>0</a:t>
            </a:r>
            <a:r>
              <a:rPr lang="zh-CN" altLang="en-US" sz="2000" dirty="0"/>
              <a:t>、</a:t>
            </a:r>
            <a:r>
              <a:rPr lang="en-US" altLang="zh-CN" sz="2000" dirty="0"/>
              <a:t>1</a:t>
            </a:r>
            <a:r>
              <a:rPr lang="zh-CN" altLang="en-US" sz="2000" dirty="0"/>
              <a:t>不表示数的大小，而是代表两种不同的逻辑状态。</a:t>
            </a:r>
            <a:br>
              <a:rPr lang="zh-CN" altLang="en-US" sz="2000" dirty="0"/>
            </a:br>
            <a:r>
              <a:rPr lang="zh-CN" altLang="en-US" sz="2000" dirty="0"/>
              <a:t>正、负逻辑规定：</a:t>
            </a:r>
          </a:p>
          <a:p>
            <a:pPr>
              <a:buFont typeface="Arial" panose="020B0604020202020204" pitchFamily="34" charset="0"/>
              <a:buChar char="•"/>
            </a:pPr>
            <a:r>
              <a:rPr lang="zh-CN" altLang="en-US" sz="2000" dirty="0"/>
              <a:t>正逻辑体制规定：高电平为逻辑</a:t>
            </a:r>
            <a:r>
              <a:rPr lang="en-US" altLang="zh-CN" sz="2000" dirty="0"/>
              <a:t>1</a:t>
            </a:r>
            <a:r>
              <a:rPr lang="zh-CN" altLang="en-US" sz="2000" dirty="0"/>
              <a:t>，低电平为逻辑</a:t>
            </a:r>
            <a:r>
              <a:rPr lang="en-US" altLang="zh-CN" sz="2000" dirty="0"/>
              <a:t>0</a:t>
            </a:r>
            <a:r>
              <a:rPr lang="zh-CN" altLang="en-US" sz="2000" dirty="0"/>
              <a:t>。</a:t>
            </a:r>
          </a:p>
          <a:p>
            <a:pPr>
              <a:buFont typeface="Arial" panose="020B0604020202020204" pitchFamily="34" charset="0"/>
              <a:buChar char="•"/>
            </a:pPr>
            <a:r>
              <a:rPr lang="zh-CN" altLang="en-US" sz="2000" dirty="0"/>
              <a:t>负逻辑体制规定：低电平为逻辑</a:t>
            </a:r>
            <a:r>
              <a:rPr lang="en-US" altLang="zh-CN" sz="2000" dirty="0"/>
              <a:t>1</a:t>
            </a:r>
            <a:r>
              <a:rPr lang="zh-CN" altLang="en-US" sz="2000" dirty="0"/>
              <a:t>，高电平为逻辑</a:t>
            </a:r>
            <a:r>
              <a:rPr lang="en-US" altLang="zh-CN" sz="2000" dirty="0"/>
              <a:t>0</a:t>
            </a:r>
            <a:r>
              <a:rPr lang="zh-CN" altLang="en-US" sz="2000" dirty="0"/>
              <a:t>。</a:t>
            </a:r>
            <a:br>
              <a:rPr lang="zh-CN" altLang="en-US" sz="2000" dirty="0"/>
            </a:br>
            <a:r>
              <a:rPr lang="zh-CN" altLang="en-US" sz="2000" b="1" dirty="0">
                <a:hlinkClick r:id="rId6">
                  <a:extLst>
                    <a:ext uri="{A12FA001-AC4F-418D-AE19-62706E023703}">
                      <ahyp:hlinkClr xmlns:ahyp="http://schemas.microsoft.com/office/drawing/2018/hyperlinkcolor" val="tx"/>
                    </a:ext>
                  </a:extLst>
                </a:hlinkClick>
              </a:rPr>
              <a:t>逻辑函数</a:t>
            </a:r>
            <a:r>
              <a:rPr lang="zh-CN" altLang="en-US" sz="2000" dirty="0"/>
              <a:t>：如果有若干个逻辑变量（如</a:t>
            </a:r>
            <a:r>
              <a:rPr lang="en-US" altLang="zh-CN" sz="2000" dirty="0"/>
              <a:t>A</a:t>
            </a:r>
            <a:r>
              <a:rPr lang="zh-CN" altLang="en-US" sz="2000" dirty="0"/>
              <a:t>、</a:t>
            </a:r>
            <a:r>
              <a:rPr lang="en-US" altLang="zh-CN" sz="2000" dirty="0"/>
              <a:t>B</a:t>
            </a:r>
            <a:r>
              <a:rPr lang="zh-CN" altLang="en-US" sz="2000" dirty="0"/>
              <a:t>、</a:t>
            </a:r>
            <a:r>
              <a:rPr lang="en-US" altLang="zh-CN" sz="2000" dirty="0"/>
              <a:t>C</a:t>
            </a:r>
            <a:r>
              <a:rPr lang="zh-CN" altLang="en-US" sz="2000" dirty="0"/>
              <a:t>、</a:t>
            </a:r>
            <a:r>
              <a:rPr lang="en-US" altLang="zh-CN" sz="2000" dirty="0"/>
              <a:t>D</a:t>
            </a:r>
            <a:r>
              <a:rPr lang="zh-CN" altLang="en-US" sz="2000" dirty="0"/>
              <a:t>）按与、或、非三种基本运算组合在一起，得到一个表达式</a:t>
            </a:r>
            <a:r>
              <a:rPr lang="en-US" altLang="zh-CN" sz="2000" dirty="0"/>
              <a:t>L</a:t>
            </a:r>
            <a:r>
              <a:rPr lang="zh-CN" altLang="en-US" sz="2000" dirty="0"/>
              <a:t>。对逻辑变量的任意一组取值（如</a:t>
            </a:r>
            <a:r>
              <a:rPr lang="en-US" altLang="zh-CN" sz="2000" dirty="0"/>
              <a:t>0000</a:t>
            </a:r>
            <a:r>
              <a:rPr lang="zh-CN" altLang="en-US" sz="2000" dirty="0"/>
              <a:t>、</a:t>
            </a:r>
            <a:r>
              <a:rPr lang="en-US" altLang="zh-CN" sz="2000" dirty="0"/>
              <a:t>0001</a:t>
            </a:r>
            <a:r>
              <a:rPr lang="zh-CN" altLang="en-US" sz="2000" dirty="0"/>
              <a:t>、</a:t>
            </a:r>
            <a:r>
              <a:rPr lang="en-US" altLang="zh-CN" sz="2000" dirty="0"/>
              <a:t>0010</a:t>
            </a:r>
            <a:r>
              <a:rPr lang="zh-CN" altLang="en-US" sz="2000" dirty="0"/>
              <a:t>）</a:t>
            </a:r>
            <a:r>
              <a:rPr lang="en-US" altLang="zh-CN" sz="2000" dirty="0"/>
              <a:t>L</a:t>
            </a:r>
            <a:r>
              <a:rPr lang="zh-CN" altLang="en-US" sz="2000" dirty="0"/>
              <a:t>有唯一的值与之对应，则称</a:t>
            </a:r>
            <a:r>
              <a:rPr lang="en-US" altLang="zh-CN" sz="2000" dirty="0"/>
              <a:t>L</a:t>
            </a:r>
            <a:r>
              <a:rPr lang="zh-CN" altLang="en-US" sz="2000" dirty="0"/>
              <a:t>为逻辑函数。逻辑变量</a:t>
            </a:r>
            <a:r>
              <a:rPr lang="en-US" altLang="zh-CN" sz="2000" dirty="0"/>
              <a:t>A</a:t>
            </a:r>
            <a:r>
              <a:rPr lang="zh-CN" altLang="en-US" sz="2000" dirty="0"/>
              <a:t>、</a:t>
            </a:r>
            <a:r>
              <a:rPr lang="en-US" altLang="zh-CN" sz="2000" dirty="0"/>
              <a:t>B</a:t>
            </a:r>
            <a:r>
              <a:rPr lang="zh-CN" altLang="en-US" sz="2000" dirty="0"/>
              <a:t>、</a:t>
            </a:r>
            <a:r>
              <a:rPr lang="en-US" altLang="zh-CN" sz="2000" dirty="0"/>
              <a:t>C</a:t>
            </a:r>
            <a:r>
              <a:rPr lang="zh-CN" altLang="en-US" sz="2000" dirty="0"/>
              <a:t>、</a:t>
            </a:r>
            <a:r>
              <a:rPr lang="en-US" altLang="zh-CN" sz="2000" dirty="0"/>
              <a:t>D</a:t>
            </a:r>
            <a:r>
              <a:rPr lang="zh-CN" altLang="en-US" sz="2000" dirty="0"/>
              <a:t>的逻辑函数记为：</a:t>
            </a:r>
            <a:r>
              <a:rPr lang="en-US" altLang="zh-CN" sz="2000" dirty="0"/>
              <a:t>L=f(A</a:t>
            </a:r>
            <a:r>
              <a:rPr lang="zh-CN" altLang="en-US" sz="2000" dirty="0"/>
              <a:t>、</a:t>
            </a:r>
            <a:r>
              <a:rPr lang="en-US" altLang="zh-CN" sz="2000" dirty="0"/>
              <a:t>B</a:t>
            </a:r>
            <a:r>
              <a:rPr lang="zh-CN" altLang="en-US" sz="2000" dirty="0"/>
              <a:t>、</a:t>
            </a:r>
            <a:r>
              <a:rPr lang="en-US" altLang="zh-CN" sz="2000" dirty="0"/>
              <a:t>C</a:t>
            </a:r>
            <a:r>
              <a:rPr lang="zh-CN" altLang="en-US" sz="2000" dirty="0"/>
              <a:t>、</a:t>
            </a:r>
            <a:r>
              <a:rPr lang="en-US" altLang="zh-CN" sz="2000" dirty="0"/>
              <a:t>D)</a:t>
            </a:r>
          </a:p>
        </p:txBody>
      </p:sp>
    </p:spTree>
    <p:extLst>
      <p:ext uri="{BB962C8B-B14F-4D97-AF65-F5344CB8AC3E}">
        <p14:creationId xmlns:p14="http://schemas.microsoft.com/office/powerpoint/2010/main" val="25340153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1F2124"/>
        </a:solidFill>
        <a:effectLst/>
      </p:bgPr>
    </p:bg>
    <p:spTree>
      <p:nvGrpSpPr>
        <p:cNvPr id="1" name=""/>
        <p:cNvGrpSpPr/>
        <p:nvPr/>
      </p:nvGrpSpPr>
      <p:grpSpPr>
        <a:xfrm>
          <a:off x="0" y="0"/>
          <a:ext cx="0" cy="0"/>
          <a:chOff x="0" y="0"/>
          <a:chExt cx="0" cy="0"/>
        </a:xfrm>
      </p:grpSpPr>
      <p:sp>
        <p:nvSpPr>
          <p:cNvPr id="14" name="文本占位符 13"/>
          <p:cNvSpPr>
            <a:spLocks noGrp="1"/>
          </p:cNvSpPr>
          <p:nvPr>
            <p:ph type="body" sz="quarter" idx="10"/>
          </p:nvPr>
        </p:nvSpPr>
        <p:spPr>
          <a:xfrm>
            <a:off x="5362000" y="1756653"/>
            <a:ext cx="1468001" cy="923330"/>
          </a:xfrm>
        </p:spPr>
        <p:txBody>
          <a:bodyPr/>
          <a:lstStyle/>
          <a:p>
            <a:r>
              <a:rPr lang="en-US" altLang="zh-CN" dirty="0">
                <a:latin typeface="Arial" panose="020B0604020202020204" pitchFamily="34" charset="0"/>
                <a:ea typeface="微软雅黑" panose="020B0503020204020204" charset="-122"/>
              </a:rPr>
              <a:t>04</a:t>
            </a:r>
            <a:endParaRPr lang="zh-CN" altLang="en-US" dirty="0">
              <a:latin typeface="Arial" panose="020B0604020202020204" pitchFamily="34" charset="0"/>
              <a:ea typeface="微软雅黑" panose="020B0503020204020204" charset="-122"/>
            </a:endParaRPr>
          </a:p>
        </p:txBody>
      </p:sp>
      <p:sp>
        <p:nvSpPr>
          <p:cNvPr id="21" name="文本占位符 20"/>
          <p:cNvSpPr>
            <a:spLocks noGrp="1"/>
          </p:cNvSpPr>
          <p:nvPr>
            <p:ph type="body" sz="quarter" idx="11"/>
          </p:nvPr>
        </p:nvSpPr>
        <p:spPr/>
        <p:txBody>
          <a:bodyPr/>
          <a:lstStyle/>
          <a:p>
            <a:r>
              <a:rPr lang="zh-CN" altLang="en-US" dirty="0">
                <a:solidFill>
                  <a:schemeClr val="tx1"/>
                </a:solidFill>
                <a:latin typeface="Arial" panose="020B0604020202020204" pitchFamily="34" charset="0"/>
                <a:ea typeface="微软雅黑" panose="020B0503020204020204" charset="-122"/>
              </a:rPr>
              <a:t>二进制数及其优势</a:t>
            </a:r>
          </a:p>
        </p:txBody>
      </p:sp>
      <p:sp>
        <p:nvSpPr>
          <p:cNvPr id="22" name="文本占位符 21"/>
          <p:cNvSpPr>
            <a:spLocks noGrp="1"/>
          </p:cNvSpPr>
          <p:nvPr>
            <p:ph type="body" sz="quarter" idx="12"/>
          </p:nvPr>
        </p:nvSpPr>
        <p:spPr>
          <a:xfrm>
            <a:off x="2042494" y="4626805"/>
            <a:ext cx="8107012" cy="584775"/>
          </a:xfrm>
        </p:spPr>
        <p:txBody>
          <a:bodyPr/>
          <a:lstStyle/>
          <a:p>
            <a:r>
              <a:rPr lang="en-US" altLang="zh-CN" dirty="0">
                <a:latin typeface="Arial" panose="020B0604020202020204" pitchFamily="34" charset="0"/>
                <a:ea typeface="微软雅黑" panose="020B0503020204020204" charset="-122"/>
              </a:rPr>
              <a:t>Please Add Text Here</a:t>
            </a:r>
          </a:p>
          <a:p>
            <a:endParaRPr lang="zh-CN" altLang="en-US" dirty="0">
              <a:latin typeface="Arial" panose="020B0604020202020204" pitchFamily="34" charset="0"/>
              <a:ea typeface="微软雅黑" panose="020B0503020204020204" charset="-122"/>
            </a:endParaRPr>
          </a:p>
        </p:txBody>
      </p:sp>
    </p:spTree>
    <p:extLst>
      <p:ext uri="{BB962C8B-B14F-4D97-AF65-F5344CB8AC3E}">
        <p14:creationId xmlns:p14="http://schemas.microsoft.com/office/powerpoint/2010/main" val="4109549496"/>
      </p:ext>
    </p:extLst>
  </p:cSld>
  <p:clrMapOvr>
    <a:masterClrMapping/>
  </p:clrMapOvr>
</p:sld>
</file>

<file path=ppt/theme/theme1.xml><?xml version="1.0" encoding="utf-8"?>
<a:theme xmlns:a="http://schemas.openxmlformats.org/drawingml/2006/main" name="画廊">
  <a:themeElements>
    <a:clrScheme name="画廊">
      <a:dk1>
        <a:sysClr val="windowText" lastClr="000000"/>
      </a:dk1>
      <a:lt1>
        <a:sysClr val="window" lastClr="FFFFFF"/>
      </a:lt1>
      <a:dk2>
        <a:srgbClr val="454545"/>
      </a:dk2>
      <a:lt2>
        <a:srgbClr val="DFD9D5"/>
      </a:lt2>
      <a:accent1>
        <a:srgbClr val="FB8C29"/>
      </a:accent1>
      <a:accent2>
        <a:srgbClr val="F2C351"/>
      </a:accent2>
      <a:accent3>
        <a:srgbClr val="D0CBA5"/>
      </a:accent3>
      <a:accent4>
        <a:srgbClr val="A2C476"/>
      </a:accent4>
      <a:accent5>
        <a:srgbClr val="57C293"/>
      </a:accent5>
      <a:accent6>
        <a:srgbClr val="06BFDE"/>
      </a:accent6>
      <a:hlink>
        <a:srgbClr val="FBAE29"/>
      </a:hlink>
      <a:folHlink>
        <a:srgbClr val="EDC47E"/>
      </a:folHlink>
    </a:clrScheme>
    <a:fontScheme name="画廊">
      <a:majorFont>
        <a:latin typeface="Rockwell" panose="020606030202050204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画廊">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BB5F5D82-B5E9-469E-A815-C655ED4AF24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画廊">
    <a:dk1>
      <a:srgbClr val="000000"/>
    </a:dk1>
    <a:lt1>
      <a:srgbClr val="FFFFFF"/>
    </a:lt1>
    <a:dk2>
      <a:srgbClr val="000000"/>
    </a:dk2>
    <a:lt2>
      <a:srgbClr val="FFFFFF"/>
    </a:lt2>
    <a:accent1>
      <a:srgbClr val="1F2124"/>
    </a:accent1>
    <a:accent2>
      <a:srgbClr val="FF1E56"/>
    </a:accent2>
    <a:accent3>
      <a:srgbClr val="3E68FF"/>
    </a:accent3>
    <a:accent4>
      <a:srgbClr val="FFC000"/>
    </a:accent4>
    <a:accent5>
      <a:srgbClr val="4472C4"/>
    </a:accent5>
    <a:accent6>
      <a:srgbClr val="70AD47"/>
    </a:accent6>
    <a:hlink>
      <a:srgbClr val="0563C1"/>
    </a:hlink>
    <a:folHlink>
      <a:srgbClr val="954F72"/>
    </a:folHlink>
  </a:clrScheme>
</a:themeOverride>
</file>

<file path=ppt/theme/themeOverride2.xml><?xml version="1.0" encoding="utf-8"?>
<a:themeOverride xmlns:a="http://schemas.openxmlformats.org/drawingml/2006/main">
  <a:clrScheme name="画廊">
    <a:dk1>
      <a:srgbClr val="000000"/>
    </a:dk1>
    <a:lt1>
      <a:srgbClr val="FFFFFF"/>
    </a:lt1>
    <a:dk2>
      <a:srgbClr val="000000"/>
    </a:dk2>
    <a:lt2>
      <a:srgbClr val="FFFFFF"/>
    </a:lt2>
    <a:accent1>
      <a:srgbClr val="1F2124"/>
    </a:accent1>
    <a:accent2>
      <a:srgbClr val="FF1E56"/>
    </a:accent2>
    <a:accent3>
      <a:srgbClr val="3E68FF"/>
    </a:accent3>
    <a:accent4>
      <a:srgbClr val="FFC000"/>
    </a:accent4>
    <a:accent5>
      <a:srgbClr val="4472C4"/>
    </a:accent5>
    <a:accent6>
      <a:srgbClr val="70AD47"/>
    </a:accent6>
    <a:hlink>
      <a:srgbClr val="0563C1"/>
    </a:hlink>
    <a:folHlink>
      <a:srgbClr val="954F72"/>
    </a:folHlink>
  </a:clrScheme>
</a:themeOverride>
</file>

<file path=ppt/theme/themeOverride3.xml><?xml version="1.0" encoding="utf-8"?>
<a:themeOverride xmlns:a="http://schemas.openxmlformats.org/drawingml/2006/main">
  <a:clrScheme name="画廊">
    <a:dk1>
      <a:srgbClr val="000000"/>
    </a:dk1>
    <a:lt1>
      <a:srgbClr val="FFFFFF"/>
    </a:lt1>
    <a:dk2>
      <a:srgbClr val="000000"/>
    </a:dk2>
    <a:lt2>
      <a:srgbClr val="FFFFFF"/>
    </a:lt2>
    <a:accent1>
      <a:srgbClr val="1F2124"/>
    </a:accent1>
    <a:accent2>
      <a:srgbClr val="FF1E56"/>
    </a:accent2>
    <a:accent3>
      <a:srgbClr val="3E68FF"/>
    </a:accent3>
    <a:accent4>
      <a:srgbClr val="FFC000"/>
    </a:accent4>
    <a:accent5>
      <a:srgbClr val="4472C4"/>
    </a:accent5>
    <a:accent6>
      <a:srgbClr val="70AD47"/>
    </a:accent6>
    <a:hlink>
      <a:srgbClr val="0563C1"/>
    </a:hlink>
    <a:folHlink>
      <a:srgbClr val="954F72"/>
    </a:folHlink>
  </a:clrScheme>
</a:themeOverride>
</file>

<file path=ppt/theme/themeOverride4.xml><?xml version="1.0" encoding="utf-8"?>
<a:themeOverride xmlns:a="http://schemas.openxmlformats.org/drawingml/2006/main">
  <a:clrScheme name="画廊">
    <a:dk1>
      <a:srgbClr val="000000"/>
    </a:dk1>
    <a:lt1>
      <a:srgbClr val="FFFFFF"/>
    </a:lt1>
    <a:dk2>
      <a:srgbClr val="000000"/>
    </a:dk2>
    <a:lt2>
      <a:srgbClr val="FFFFFF"/>
    </a:lt2>
    <a:accent1>
      <a:srgbClr val="1F2124"/>
    </a:accent1>
    <a:accent2>
      <a:srgbClr val="FF1E56"/>
    </a:accent2>
    <a:accent3>
      <a:srgbClr val="3E68FF"/>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Gallery</Template>
  <TotalTime>107</TotalTime>
  <Words>1357</Words>
  <Application>Microsoft Office PowerPoint</Application>
  <PresentationFormat>宽屏</PresentationFormat>
  <Paragraphs>63</Paragraphs>
  <Slides>16</Slides>
  <Notes>2</Notes>
  <HiddenSlides>0</HiddenSlides>
  <MMClips>1</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16</vt:i4>
      </vt:variant>
    </vt:vector>
  </HeadingPairs>
  <TitlesOfParts>
    <vt:vector size="23" baseType="lpstr">
      <vt:lpstr>-apple-system</vt:lpstr>
      <vt:lpstr>等线</vt:lpstr>
      <vt:lpstr>Microsoft YaHei</vt:lpstr>
      <vt:lpstr>Microsoft YaHei</vt:lpstr>
      <vt:lpstr>Arial</vt:lpstr>
      <vt:lpstr>Rockwell</vt:lpstr>
      <vt:lpstr>画廊</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良锦 刘</dc:creator>
  <cp:lastModifiedBy>良锦 刘</cp:lastModifiedBy>
  <cp:revision>5</cp:revision>
  <dcterms:created xsi:type="dcterms:W3CDTF">2023-10-04T01:04:12Z</dcterms:created>
  <dcterms:modified xsi:type="dcterms:W3CDTF">2023-10-11T08:57:29Z</dcterms:modified>
</cp:coreProperties>
</file>

<file path=docProps/thumbnail.jpeg>
</file>